
<file path=[Content_Types].xml><?xml version="1.0" encoding="utf-8"?>
<Types xmlns="http://schemas.openxmlformats.org/package/2006/content-types">
  <Default Extension="gif" ContentType="image/gif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69"/>
  </p:notesMasterIdLst>
  <p:sldIdLst>
    <p:sldId id="257" r:id="rId2"/>
    <p:sldId id="258" r:id="rId3"/>
    <p:sldId id="271" r:id="rId4"/>
    <p:sldId id="272" r:id="rId5"/>
    <p:sldId id="430" r:id="rId6"/>
    <p:sldId id="557" r:id="rId7"/>
    <p:sldId id="492" r:id="rId8"/>
    <p:sldId id="525" r:id="rId9"/>
    <p:sldId id="526" r:id="rId10"/>
    <p:sldId id="358" r:id="rId11"/>
    <p:sldId id="547" r:id="rId12"/>
    <p:sldId id="548" r:id="rId13"/>
    <p:sldId id="549" r:id="rId14"/>
    <p:sldId id="554" r:id="rId15"/>
    <p:sldId id="439" r:id="rId16"/>
    <p:sldId id="440" r:id="rId17"/>
    <p:sldId id="555" r:id="rId18"/>
    <p:sldId id="478" r:id="rId19"/>
    <p:sldId id="479" r:id="rId20"/>
    <p:sldId id="556" r:id="rId21"/>
    <p:sldId id="527" r:id="rId22"/>
    <p:sldId id="433" r:id="rId23"/>
    <p:sldId id="434" r:id="rId24"/>
    <p:sldId id="435" r:id="rId25"/>
    <p:sldId id="436" r:id="rId26"/>
    <p:sldId id="542" r:id="rId27"/>
    <p:sldId id="543" r:id="rId28"/>
    <p:sldId id="536" r:id="rId29"/>
    <p:sldId id="297" r:id="rId30"/>
    <p:sldId id="587" r:id="rId31"/>
    <p:sldId id="537" r:id="rId32"/>
    <p:sldId id="538" r:id="rId33"/>
    <p:sldId id="539" r:id="rId34"/>
    <p:sldId id="541" r:id="rId35"/>
    <p:sldId id="558" r:id="rId36"/>
    <p:sldId id="559" r:id="rId37"/>
    <p:sldId id="565" r:id="rId38"/>
    <p:sldId id="566" r:id="rId39"/>
    <p:sldId id="567" r:id="rId40"/>
    <p:sldId id="568" r:id="rId41"/>
    <p:sldId id="569" r:id="rId42"/>
    <p:sldId id="570" r:id="rId43"/>
    <p:sldId id="571" r:id="rId44"/>
    <p:sldId id="577" r:id="rId45"/>
    <p:sldId id="572" r:id="rId46"/>
    <p:sldId id="573" r:id="rId47"/>
    <p:sldId id="574" r:id="rId48"/>
    <p:sldId id="575" r:id="rId49"/>
    <p:sldId id="576" r:id="rId50"/>
    <p:sldId id="578" r:id="rId51"/>
    <p:sldId id="579" r:id="rId52"/>
    <p:sldId id="580" r:id="rId53"/>
    <p:sldId id="562" r:id="rId54"/>
    <p:sldId id="561" r:id="rId55"/>
    <p:sldId id="586" r:id="rId56"/>
    <p:sldId id="583" r:id="rId57"/>
    <p:sldId id="563" r:id="rId58"/>
    <p:sldId id="585" r:id="rId59"/>
    <p:sldId id="584" r:id="rId60"/>
    <p:sldId id="534" r:id="rId61"/>
    <p:sldId id="581" r:id="rId62"/>
    <p:sldId id="533" r:id="rId63"/>
    <p:sldId id="582" r:id="rId64"/>
    <p:sldId id="531" r:id="rId65"/>
    <p:sldId id="529" r:id="rId66"/>
    <p:sldId id="530" r:id="rId67"/>
    <p:sldId id="515" r:id="rId6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50021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>
        <p:scale>
          <a:sx n="150" d="100"/>
          <a:sy n="150" d="100"/>
        </p:scale>
        <p:origin x="-1104" y="-88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5.xml"/><Relationship Id="rId3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3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47542EF-0BC8-4F97-8D6A-BF2F0C7FDA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Bild 7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136830" y="5949950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762000" y="6477000"/>
            <a:ext cx="762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1200" b="1" baseline="0" dirty="0" smtClean="0">
                <a:solidFill>
                  <a:srgbClr val="A50021"/>
                </a:solidFill>
                <a:latin typeface="Comic Sans MS" pitchFamily="66" charset="0"/>
              </a:rPr>
              <a:t> – </a:t>
            </a:r>
            <a:r>
              <a:rPr lang="de-DE" sz="1200" b="1" baseline="0" dirty="0" smtClean="0">
                <a:solidFill>
                  <a:srgbClr val="0000FF"/>
                </a:solidFill>
                <a:latin typeface="Comic Sans MS" pitchFamily="66" charset="0"/>
              </a:rPr>
              <a:t>Für eine friedensstiftende Informatik</a:t>
            </a:r>
            <a:r>
              <a:rPr lang="de-DE" sz="1200" b="1" dirty="0" smtClean="0">
                <a:solidFill>
                  <a:srgbClr val="A50021"/>
                </a:solidFill>
                <a:latin typeface="Comic Sans MS" pitchFamily="66" charset="0"/>
              </a:rPr>
              <a:t> 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++</a:t>
            </a:r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+ </a:t>
            </a:r>
            <a:r>
              <a:rPr lang="de-DE" sz="1200" b="1" dirty="0" err="1" smtClean="0">
                <a:solidFill>
                  <a:srgbClr val="008000"/>
                </a:solidFill>
                <a:latin typeface="Comic Sans MS" pitchFamily="66" charset="0"/>
              </a:rPr>
              <a:t>Weihnachts-VL</a:t>
            </a:r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+++ </a:t>
            </a:r>
            <a:r>
              <a:rPr lang="de-DE" sz="1200" b="1" dirty="0" smtClean="0">
                <a:solidFill>
                  <a:srgbClr val="A50021"/>
                </a:solidFill>
                <a:latin typeface="Comic Sans MS" pitchFamily="66" charset="0"/>
              </a:rPr>
              <a:t>18.</a:t>
            </a:r>
            <a:r>
              <a:rPr lang="de-DE" sz="1200" b="1" baseline="0" dirty="0" smtClean="0">
                <a:solidFill>
                  <a:srgbClr val="A50021"/>
                </a:solidFill>
                <a:latin typeface="Comic Sans MS" pitchFamily="66" charset="0"/>
              </a:rPr>
              <a:t> Dezember </a:t>
            </a:r>
            <a:r>
              <a:rPr lang="de-DE" sz="1200" b="1" dirty="0" smtClean="0">
                <a:solidFill>
                  <a:srgbClr val="A50021"/>
                </a:solidFill>
                <a:latin typeface="Comic Sans MS" pitchFamily="66" charset="0"/>
              </a:rPr>
              <a:t>2014</a:t>
            </a:r>
            <a:endParaRPr lang="de-DE" sz="1200" b="1" dirty="0">
              <a:solidFill>
                <a:srgbClr val="A50021"/>
              </a:solidFill>
              <a:latin typeface="Comic Sans MS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mages.google.de/imgres?imgurl=http://blogs.nyu.edu/blogs/gc69/stdin/turing.jpg&amp;imgrefurl=http://blogs.nyu.edu/blogs/gc69/stdin/2008/11/privacy.html&amp;usg=__7Ffxsh5P4Ah5gwsQOmL-rXZ_A8M=&amp;h=444&amp;w=355&amp;sz=30&amp;hl=de&amp;start=1&amp;um=1&amp;tbnid=v3P1w5AU_v8lWM:&amp;tbnh=127&amp;tbnw=102&amp;prev=/images?q=turing&amp;hl=de&amp;client=firefox-a&amp;rls=org.mozilla:en-US:official&amp;sa=N&amp;um=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304800"/>
            <a:ext cx="8610600" cy="5486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  <a:defRPr/>
            </a:pPr>
            <a:r>
              <a:rPr lang="de-DE" sz="54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5400" b="1" dirty="0" smtClean="0">
                <a:solidFill>
                  <a:srgbClr val="A50021"/>
                </a:solidFill>
                <a:latin typeface="Comic Sans MS" pitchFamily="66" charset="0"/>
              </a:rPr>
              <a:t> – </a:t>
            </a:r>
          </a:p>
          <a:p>
            <a:pPr algn="ctr" eaLnBrk="1" hangingPunct="1">
              <a:buFontTx/>
              <a:buNone/>
              <a:defRPr/>
            </a:pPr>
            <a:r>
              <a:rPr lang="de-DE" b="1" dirty="0" smtClean="0">
                <a:solidFill>
                  <a:srgbClr val="0000FF"/>
                </a:solidFill>
                <a:latin typeface="Comic Sans MS" pitchFamily="66" charset="0"/>
              </a:rPr>
              <a:t>Für eine friedensstiftende Informatik</a:t>
            </a:r>
          </a:p>
          <a:p>
            <a:pPr algn="ctr" eaLnBrk="1" hangingPunct="1">
              <a:lnSpc>
                <a:spcPct val="50000"/>
              </a:lnSpc>
              <a:buFontTx/>
              <a:buNone/>
              <a:defRPr/>
            </a:pPr>
            <a:endParaRPr lang="de-DE" sz="4800" b="1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50000"/>
              </a:lnSpc>
              <a:buFontTx/>
              <a:buNone/>
              <a:defRPr/>
            </a:pPr>
            <a:endParaRPr lang="de-DE" sz="24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Hans-Jörg Kreowski</a:t>
            </a:r>
          </a:p>
          <a:p>
            <a:pPr algn="r" eaLnBrk="1" hangingPunct="1">
              <a:buFontTx/>
              <a:buNone/>
              <a:defRPr/>
            </a:pPr>
            <a:endParaRPr lang="de-DE" sz="24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  <a:defRPr/>
            </a:pPr>
            <a:endParaRPr lang="de-DE" sz="24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de-DE" sz="2400" dirty="0" smtClean="0">
                <a:solidFill>
                  <a:srgbClr val="000000"/>
                </a:solidFill>
                <a:latin typeface="Comic Sans MS" pitchFamily="66" charset="0"/>
              </a:rPr>
              <a:t>Gegenposition zu </a:t>
            </a:r>
            <a:r>
              <a:rPr lang="de-DE" sz="2400" dirty="0" smtClean="0">
                <a:solidFill>
                  <a:srgbClr val="A50021"/>
                </a:solidFill>
                <a:latin typeface="Comic Sans MS" pitchFamily="66" charset="0"/>
              </a:rPr>
              <a:t>Cyberkrieg</a:t>
            </a:r>
          </a:p>
          <a:p>
            <a:pPr algn="r" eaLnBrk="1" hangingPunct="1">
              <a:buFontTx/>
              <a:buNone/>
              <a:defRPr/>
            </a:pPr>
            <a:endParaRPr lang="de-DE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de-DE" sz="2400" dirty="0" smtClean="0">
                <a:solidFill>
                  <a:srgbClr val="000000"/>
                </a:solidFill>
                <a:latin typeface="Comic Sans MS" pitchFamily="66" charset="0"/>
              </a:rPr>
              <a:t>Cyberkrieg ist </a:t>
            </a:r>
            <a:r>
              <a:rPr lang="de-DE" sz="2400" dirty="0" smtClean="0">
                <a:solidFill>
                  <a:srgbClr val="A50021"/>
                </a:solidFill>
                <a:latin typeface="Comic Sans MS" pitchFamily="66" charset="0"/>
              </a:rPr>
              <a:t>Krieg</a:t>
            </a:r>
            <a:r>
              <a:rPr lang="de-DE" sz="2400" dirty="0" smtClean="0">
                <a:solidFill>
                  <a:srgbClr val="000000"/>
                </a:solidFill>
                <a:latin typeface="Comic Sans MS" pitchFamily="66" charset="0"/>
              </a:rPr>
              <a:t> mit den </a:t>
            </a:r>
          </a:p>
          <a:p>
            <a:pPr algn="r" eaLnBrk="1" hangingPunct="1">
              <a:buFontTx/>
              <a:buNone/>
              <a:defRPr/>
            </a:pPr>
            <a:r>
              <a:rPr lang="de-DE" sz="2400" dirty="0" smtClean="0">
                <a:solidFill>
                  <a:srgbClr val="000000"/>
                </a:solidFill>
                <a:latin typeface="Comic Sans MS" pitchFamily="66" charset="0"/>
              </a:rPr>
              <a:t>Mitteln und dem </a:t>
            </a:r>
            <a:r>
              <a:rPr lang="de-DE" sz="2400" dirty="0" err="1" smtClean="0">
                <a:solidFill>
                  <a:srgbClr val="000000"/>
                </a:solidFill>
                <a:latin typeface="Comic Sans MS" pitchFamily="66" charset="0"/>
              </a:rPr>
              <a:t>Know-How</a:t>
            </a:r>
            <a:r>
              <a:rPr lang="de-DE" sz="2400" dirty="0" smtClean="0">
                <a:solidFill>
                  <a:srgbClr val="000000"/>
                </a:solidFill>
                <a:latin typeface="Comic Sans MS" pitchFamily="66" charset="0"/>
              </a:rPr>
              <a:t> der Informatik</a:t>
            </a:r>
          </a:p>
          <a:p>
            <a:pPr algn="r" eaLnBrk="1" hangingPunct="1">
              <a:buFontTx/>
              <a:buNone/>
              <a:defRPr/>
            </a:pPr>
            <a:endParaRPr lang="de-DE" sz="2400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" name="Bild 2" descr="cibfdjj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s_293_.JPG                                                    000C73CE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733800"/>
            <a:ext cx="44831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Rechner_S2_1.gif                                               000C7407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505200"/>
            <a:ext cx="17383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Zuse.jpg                                                       000C7407Macintosh HD 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971800"/>
            <a:ext cx="1695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&#10;kz-cv2.jpg                                                     000C7407Macintosh HD                   ABA7815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2895600"/>
            <a:ext cx="17764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489259" y="304800"/>
            <a:ext cx="7121341" cy="255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Die frühen Computer I</a:t>
            </a:r>
          </a:p>
          <a:p>
            <a:pPr algn="r" eaLnBrk="0" hangingPunct="0"/>
            <a:endParaRPr lang="de-DE" sz="3200" dirty="0" smtClean="0">
              <a:solidFill>
                <a:srgbClr val="A50021"/>
              </a:solidFill>
              <a:latin typeface="Comic Sans MS" charset="0"/>
            </a:endParaRPr>
          </a:p>
          <a:p>
            <a:pPr algn="r" eaLnBrk="0" hangingPunct="0"/>
            <a:r>
              <a:rPr lang="de-DE" sz="2400" dirty="0" smtClean="0">
                <a:latin typeface="Comic Sans MS" pitchFamily="66" charset="0"/>
              </a:rPr>
              <a:t>Rechnerentwicklung von Konrad Zuse ab </a:t>
            </a:r>
            <a:r>
              <a:rPr lang="de-DE" sz="2400" dirty="0">
                <a:latin typeface="Comic Sans MS" pitchFamily="66" charset="0"/>
              </a:rPr>
              <a:t>1934 </a:t>
            </a:r>
          </a:p>
          <a:p>
            <a:pPr algn="r" eaLnBrk="0" hangingPunct="0"/>
            <a:r>
              <a:rPr lang="de-DE" sz="2400" dirty="0">
                <a:latin typeface="Comic Sans MS" pitchFamily="66" charset="0"/>
              </a:rPr>
              <a:t>mit teilweise erheblichen</a:t>
            </a:r>
            <a:r>
              <a:rPr lang="de-DE" sz="2400" dirty="0" smtClean="0">
                <a:latin typeface="Comic Sans MS" pitchFamily="66" charset="0"/>
              </a:rPr>
              <a:t> staatlichen Mitteln</a:t>
            </a:r>
          </a:p>
          <a:p>
            <a:pPr algn="r" eaLnBrk="0" hangingPunct="0"/>
            <a:endParaRPr lang="de-DE" sz="2400" dirty="0" smtClean="0">
              <a:latin typeface="Comic Sans MS" pitchFamily="66" charset="0"/>
            </a:endParaRPr>
          </a:p>
          <a:p>
            <a:pPr algn="r" eaLnBrk="0" hangingPunct="0"/>
            <a:r>
              <a:rPr lang="de-DE" sz="2400" dirty="0" smtClean="0">
                <a:latin typeface="Comic Sans MS" pitchFamily="66" charset="0"/>
              </a:rPr>
              <a:t>Statiker bei Henschel-Flugzeugwerken ab 1935</a:t>
            </a:r>
          </a:p>
          <a:p>
            <a:pPr algn="r" eaLnBrk="0" hangingPunct="0"/>
            <a:endParaRPr lang="de-DE" sz="2400" dirty="0">
              <a:latin typeface="Sa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turi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590800"/>
            <a:ext cx="214684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Users\kreo\Desktop\397px-Bletchley_Park_Bomb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590800"/>
            <a:ext cx="24241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kreo\Desktop\220px-EnigmaMachineLabel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743200"/>
            <a:ext cx="215265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0" y="381000"/>
            <a:ext cx="8915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Die frühen Computer II</a:t>
            </a:r>
            <a:endParaRPr lang="de-DE" sz="3200" dirty="0" smtClean="0">
              <a:solidFill>
                <a:srgbClr val="A5002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400" dirty="0" smtClean="0">
                <a:solidFill>
                  <a:srgbClr val="254061"/>
                </a:solidFill>
                <a:latin typeface="Comic Sans MS" charset="0"/>
              </a:rPr>
              <a:t>„bombe“ von Alan Turing seit 1939</a:t>
            </a:r>
          </a:p>
          <a:p>
            <a:pPr algn="r"/>
            <a:r>
              <a:rPr lang="de-DE" sz="2400" dirty="0" smtClean="0">
                <a:solidFill>
                  <a:srgbClr val="254061"/>
                </a:solidFill>
                <a:latin typeface="Comic Sans MS" charset="0"/>
              </a:rPr>
              <a:t>an der Government Code and </a:t>
            </a:r>
            <a:r>
              <a:rPr lang="de-DE" sz="2400" dirty="0" err="1" smtClean="0">
                <a:solidFill>
                  <a:srgbClr val="254061"/>
                </a:solidFill>
                <a:latin typeface="Comic Sans MS" charset="0"/>
              </a:rPr>
              <a:t>Cypher</a:t>
            </a:r>
            <a:r>
              <a:rPr lang="de-DE" sz="2400" dirty="0" smtClean="0">
                <a:solidFill>
                  <a:srgbClr val="254061"/>
                </a:solidFill>
                <a:latin typeface="Comic Sans MS" charset="0"/>
              </a:rPr>
              <a:t> School in </a:t>
            </a:r>
            <a:r>
              <a:rPr lang="de-DE" sz="2400" dirty="0" err="1" smtClean="0">
                <a:solidFill>
                  <a:srgbClr val="254061"/>
                </a:solidFill>
                <a:latin typeface="Comic Sans MS" charset="0"/>
              </a:rPr>
              <a:t>Bletchley</a:t>
            </a:r>
            <a:r>
              <a:rPr lang="de-DE" sz="2400" dirty="0" smtClean="0">
                <a:solidFill>
                  <a:srgbClr val="254061"/>
                </a:solidFill>
                <a:latin typeface="Comic Sans MS" charset="0"/>
              </a:rPr>
              <a:t> Park</a:t>
            </a:r>
          </a:p>
          <a:p>
            <a:pPr algn="r"/>
            <a:r>
              <a:rPr lang="de-DE" sz="2400" dirty="0" smtClean="0">
                <a:solidFill>
                  <a:srgbClr val="254061"/>
                </a:solidFill>
                <a:latin typeface="Comic Sans MS" charset="0"/>
              </a:rPr>
              <a:t>zum Dechiffrieren der </a:t>
            </a:r>
            <a:r>
              <a:rPr lang="de-DE" sz="2400" dirty="0" err="1" smtClean="0">
                <a:solidFill>
                  <a:srgbClr val="254061"/>
                </a:solidFill>
                <a:latin typeface="Comic Sans MS" charset="0"/>
              </a:rPr>
              <a:t>ENIGMA-Verschlüsselungen</a:t>
            </a:r>
            <a:endParaRPr lang="de-DE" sz="2400" dirty="0" smtClean="0">
              <a:solidFill>
                <a:srgbClr val="254061"/>
              </a:solidFill>
              <a:latin typeface="Comic Sans MS" charset="0"/>
            </a:endParaRP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kreo\Desktop\785px-Eni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31813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kreo\Desktop\465px-SAGE_control_ro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18288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3400" y="457200"/>
            <a:ext cx="79600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/>
            <a:r>
              <a:rPr lang="de-DE" sz="2800" b="1" dirty="0" smtClean="0">
                <a:solidFill>
                  <a:srgbClr val="A50021"/>
                </a:solidFill>
                <a:latin typeface="Comic Sans MS" charset="0"/>
              </a:rPr>
              <a:t>Die frühen Computer III</a:t>
            </a:r>
            <a:endParaRPr lang="de-DE" sz="2800" dirty="0" smtClean="0">
              <a:solidFill>
                <a:srgbClr val="A5002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ENIAC  von Eckert und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Mauchly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seit 1943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(für ballistische Tafeln)</a:t>
            </a: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STRETCH von IBM und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 LARC von Remington Rand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(für H-Bomben-Entwicklung)</a:t>
            </a: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WHIRLWIND von Forrester seit 1944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führt zu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SAGE-Computer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in den 1950er Jahren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(Semi-Automatic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Ground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Environment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air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defence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system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)</a:t>
            </a:r>
          </a:p>
          <a:p>
            <a:pPr algn="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52400" y="-152400"/>
            <a:ext cx="86868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de-DE" sz="2000" b="1" dirty="0">
              <a:solidFill>
                <a:srgbClr val="254061"/>
              </a:solidFill>
              <a:latin typeface="Comic Sans MS" charset="0"/>
            </a:endParaRPr>
          </a:p>
          <a:p>
            <a:pPr algn="ctr"/>
            <a:endParaRPr lang="de-DE" sz="2000" b="1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Beginnend in den 1950er Jahren, </a:t>
            </a:r>
          </a:p>
          <a:p>
            <a:pPr algn="r"/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verlässt sich der militärische Komplex mehr und mehr </a:t>
            </a:r>
          </a:p>
          <a:p>
            <a:pPr algn="r"/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auf große</a:t>
            </a:r>
            <a:r>
              <a:rPr lang="de-DE" sz="2400" b="1" dirty="0">
                <a:solidFill>
                  <a:srgbClr val="A50021"/>
                </a:solidFill>
                <a:latin typeface="Comic Sans MS" charset="0"/>
              </a:rPr>
              <a:t>,</a:t>
            </a:r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 teure </a:t>
            </a:r>
            <a:r>
              <a:rPr lang="de-DE" sz="2400" b="1" dirty="0">
                <a:solidFill>
                  <a:srgbClr val="A50021"/>
                </a:solidFill>
                <a:latin typeface="Comic Sans MS" charset="0"/>
              </a:rPr>
              <a:t>u</a:t>
            </a:r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nd unzuverlässige Computerprogramme</a:t>
            </a:r>
          </a:p>
          <a:p>
            <a:pPr algn="r"/>
            <a:endParaRPr lang="de-DE" sz="2000" b="1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err="1" smtClean="0">
                <a:solidFill>
                  <a:srgbClr val="254061"/>
                </a:solidFill>
                <a:latin typeface="Comic Sans MS" charset="0"/>
              </a:rPr>
              <a:t>Semi</a:t>
            </a:r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Automatic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Ground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Environment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(SAGE)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air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defence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system</a:t>
            </a:r>
            <a:endParaRPr lang="de-DE" sz="20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err="1" smtClean="0">
                <a:solidFill>
                  <a:srgbClr val="254061"/>
                </a:solidFill>
                <a:latin typeface="Comic Sans MS" charset="0"/>
              </a:rPr>
              <a:t>NORth</a:t>
            </a:r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American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Defence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(NORAD)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system</a:t>
            </a:r>
            <a:endParaRPr lang="de-DE" sz="20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err="1" smtClean="0">
                <a:solidFill>
                  <a:srgbClr val="254061"/>
                </a:solidFill>
                <a:latin typeface="Comic Sans MS" charset="0"/>
              </a:rPr>
              <a:t>Ballistic</a:t>
            </a:r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Missile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Early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Warning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System (BMEWS)</a:t>
            </a:r>
            <a:endParaRPr lang="de-DE" sz="20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err="1" smtClean="0">
                <a:solidFill>
                  <a:srgbClr val="254061"/>
                </a:solidFill>
                <a:latin typeface="Comic Sans MS" charset="0"/>
              </a:rPr>
              <a:t>Anti</a:t>
            </a:r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Ballistic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Missile</a:t>
            </a:r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(ABM) </a:t>
            </a:r>
            <a:r>
              <a:rPr lang="de-DE" sz="2000" dirty="0" err="1">
                <a:solidFill>
                  <a:srgbClr val="254061"/>
                </a:solidFill>
                <a:latin typeface="Comic Sans MS" charset="0"/>
              </a:rPr>
              <a:t>system</a:t>
            </a:r>
            <a:endParaRPr lang="de-DE" sz="2000" dirty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>
                <a:solidFill>
                  <a:srgbClr val="254061"/>
                </a:solidFill>
                <a:latin typeface="Comic Sans MS" charset="0"/>
              </a:rPr>
              <a:t>          …</a:t>
            </a:r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.und andere</a:t>
            </a:r>
          </a:p>
          <a:p>
            <a:pPr algn="r"/>
            <a:endParaRPr lang="de-DE" sz="20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sz="20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Josef Weizenbaum</a:t>
            </a: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warnt frühzeitig </a:t>
            </a: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vor den Gefahren, </a:t>
            </a: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die in der Undurchschaubarkeit</a:t>
            </a: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solcher System</a:t>
            </a:r>
          </a:p>
          <a:p>
            <a:pPr algn="r"/>
            <a:r>
              <a:rPr lang="de-DE" sz="2000" dirty="0" smtClean="0">
                <a:solidFill>
                  <a:srgbClr val="254061"/>
                </a:solidFill>
                <a:latin typeface="Comic Sans MS" charset="0"/>
              </a:rPr>
              <a:t>fußen</a:t>
            </a:r>
          </a:p>
          <a:p>
            <a:pPr algn="r"/>
            <a:endParaRPr lang="de-DE" sz="2000" dirty="0">
              <a:solidFill>
                <a:srgbClr val="254061"/>
              </a:solidFill>
              <a:latin typeface="Comic Sans MS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3124200"/>
            <a:ext cx="270182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508495" y="6047601"/>
            <a:ext cx="1006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1923 - 2008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62000" y="304800"/>
            <a:ext cx="7784288" cy="509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Die (militärische) Softwarekrise I</a:t>
            </a:r>
          </a:p>
          <a:p>
            <a:pPr algn="r"/>
            <a:endParaRPr lang="de-DE" b="1" dirty="0" smtClean="0">
              <a:solidFill>
                <a:srgbClr val="C4BD97"/>
              </a:solidFill>
              <a:latin typeface="Comic Sans MS" charset="0"/>
            </a:endParaRP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Etablierung von Softwaretechnik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 durch eine Serie von NATO-Konferenzen ab 1969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ADA (Standard-Programmiersprache für die NATO)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 entwickelt in den 1970er Jahren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VHSIC (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Very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High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Speed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Integrated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Circuits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) in den 1980er Jahren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STARS (Software Technology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for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Adaptable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254061"/>
                </a:solidFill>
                <a:latin typeface="Comic Sans MS" charset="0"/>
              </a:rPr>
              <a:t>Reliable</a:t>
            </a:r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Software)</a:t>
            </a:r>
          </a:p>
          <a:p>
            <a:pPr algn="r"/>
            <a:r>
              <a:rPr lang="de-DE" dirty="0" smtClean="0">
                <a:solidFill>
                  <a:srgbClr val="254061"/>
                </a:solidFill>
                <a:latin typeface="Comic Sans MS" charset="0"/>
              </a:rPr>
              <a:t>   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SCI  (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Computing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 Initiative)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SDI (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Defence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 Initiative)  „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star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wars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charset="0"/>
              </a:rPr>
              <a:t>“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/>
          </a:p>
        </p:txBody>
      </p:sp>
      <p:pic>
        <p:nvPicPr>
          <p:cNvPr id="4" name="Picture 3" descr="C:\Users\kreo\Desktop\8ad6c9822177bb79e332047fa229a9602adbbd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2514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14" descr="25fiff0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565400"/>
            <a:ext cx="4176713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Bild 6" descr="25fiff0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45370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69038" y="188913"/>
            <a:ext cx="23717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3600" b="1">
                <a:solidFill>
                  <a:srgbClr val="A50021"/>
                </a:solidFill>
                <a:latin typeface="Comic Sans MS" pitchFamily="66" charset="0"/>
              </a:rPr>
              <a:t>Strategic</a:t>
            </a:r>
          </a:p>
          <a:p>
            <a:pPr algn="r"/>
            <a:r>
              <a:rPr lang="de-DE" sz="3600" b="1">
                <a:solidFill>
                  <a:srgbClr val="A50021"/>
                </a:solidFill>
                <a:latin typeface="Comic Sans MS" pitchFamily="66" charset="0"/>
              </a:rPr>
              <a:t>Computing</a:t>
            </a:r>
          </a:p>
          <a:p>
            <a:pPr algn="r"/>
            <a:r>
              <a:rPr lang="de-DE" sz="3600" b="1">
                <a:solidFill>
                  <a:srgbClr val="A50021"/>
                </a:solidFill>
                <a:latin typeface="Comic Sans MS" pitchFamily="66" charset="0"/>
              </a:rPr>
              <a:t>Initiative</a:t>
            </a:r>
          </a:p>
          <a:p>
            <a:pPr algn="r"/>
            <a:r>
              <a:rPr lang="de-DE" sz="3600" b="1">
                <a:solidFill>
                  <a:srgbClr val="A50021"/>
                </a:solidFill>
                <a:latin typeface="Comic Sans MS" pitchFamily="66" charset="0"/>
              </a:rPr>
              <a:t>1983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43075" y="4765675"/>
            <a:ext cx="1892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Comic Sans MS" pitchFamily="66" charset="0"/>
              </a:rPr>
              <a:t>6</a:t>
            </a:r>
            <a:r>
              <a:rPr lang="de-DE" b="1" dirty="0" smtClean="0">
                <a:solidFill>
                  <a:schemeClr val="accent2"/>
                </a:solidFill>
                <a:latin typeface="Comic Sans MS" pitchFamily="66" charset="0"/>
              </a:rPr>
              <a:t>00 </a:t>
            </a:r>
            <a:r>
              <a:rPr lang="de-DE" b="1" dirty="0">
                <a:solidFill>
                  <a:schemeClr val="accent2"/>
                </a:solidFill>
                <a:latin typeface="Comic Sans MS" pitchFamily="66" charset="0"/>
              </a:rPr>
              <a:t>Mill. US $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14350"/>
            <a:ext cx="3760787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Robot-Scorpion-03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7950" y="2492375"/>
            <a:ext cx="45418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00600" y="858838"/>
            <a:ext cx="388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omic Sans MS" pitchFamily="66" charset="0"/>
                <a:cs typeface="Times New Roman" pitchFamily="18" charset="0"/>
              </a:rPr>
              <a:t>Scorpion</a:t>
            </a:r>
            <a:r>
              <a:rPr lang="en-US"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cs typeface="Times New Roman" pitchFamily="18" charset="0"/>
              </a:rPr>
              <a:t>(DARPA, GMD 2001)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28600" y="304800"/>
            <a:ext cx="7784288" cy="509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Die (militärische) Softwarekrise II</a:t>
            </a:r>
          </a:p>
          <a:p>
            <a:pPr algn="r"/>
            <a:endParaRPr lang="de-DE" b="1" dirty="0" smtClean="0">
              <a:solidFill>
                <a:srgbClr val="C4BD97"/>
              </a:solidFill>
              <a:latin typeface="Comic Sans MS" charset="0"/>
            </a:endParaRP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Etablierung von Softwaretechnik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durch eine Serie von NATO-Konferenzen ab 1969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ADA (Standard-Programmiersprache für die NATO)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entwickelt in den 1970er Jahren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VHSIC (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Very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High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Speed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Integrated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Circuits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) in den 1980er Jahren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STARS (Software Technology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for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Adaptable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Reliable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Software)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seit 1983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SCI  (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Computing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Initiative)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SDI (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Defence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 Initiative)  „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star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omic Sans MS" charset="0"/>
              </a:rPr>
              <a:t>wars</a:t>
            </a:r>
            <a:r>
              <a:rPr lang="de-DE" dirty="0" smtClean="0">
                <a:solidFill>
                  <a:srgbClr val="0000FF"/>
                </a:solidFill>
                <a:latin typeface="Comic Sans MS" charset="0"/>
              </a:rPr>
              <a:t>“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Zivilklausel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7848872" cy="5632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md2.jpg                                                       000C6EEE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95" y="4763"/>
            <a:ext cx="7807597" cy="585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57200"/>
            <a:ext cx="8229600" cy="3352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Tx/>
              <a:buNone/>
            </a:pP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Krieg ist eine der hässlichsten Fratzen</a:t>
            </a:r>
          </a:p>
          <a:p>
            <a:pPr algn="r" eaLnBrk="1" hangingPunct="1">
              <a:buFontTx/>
              <a:buNone/>
            </a:pP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der menschlichen (</a:t>
            </a:r>
            <a:r>
              <a:rPr lang="de-DE" b="1" dirty="0" err="1" smtClean="0">
                <a:solidFill>
                  <a:srgbClr val="A50021"/>
                </a:solidFill>
                <a:latin typeface="Comic Sans MS" pitchFamily="66" charset="0"/>
              </a:rPr>
              <a:t>Un-)Kultur</a:t>
            </a: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 </a:t>
            </a:r>
          </a:p>
          <a:p>
            <a:pPr algn="r" eaLnBrk="1" hangingPunct="1">
              <a:buFontTx/>
              <a:buNone/>
            </a:pPr>
            <a:endParaRPr lang="de-DE" b="1" dirty="0" smtClean="0">
              <a:solidFill>
                <a:srgbClr val="A50021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endParaRPr lang="de-DE" b="1" dirty="0" smtClean="0">
              <a:solidFill>
                <a:srgbClr val="A50021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Krieg </a:t>
            </a: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ist verboten</a:t>
            </a:r>
          </a:p>
          <a:p>
            <a:pPr algn="r" eaLnBrk="1" hangingPunct="1">
              <a:buFontTx/>
              <a:buNone/>
            </a:pPr>
            <a:endParaRPr lang="de-DE" sz="4400" dirty="0" smtClean="0">
              <a:latin typeface="Comic Sans MS" pitchFamily="66" charset="0"/>
            </a:endParaRPr>
          </a:p>
        </p:txBody>
      </p:sp>
      <p:pic>
        <p:nvPicPr>
          <p:cNvPr id="4" name="Bild 3" descr="The_British_Army_in_North-west_Europe_1944-45_BU4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4119950" cy="411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29200" y="5405735"/>
            <a:ext cx="186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Wikimedia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Commons</a:t>
            </a:r>
            <a:endParaRPr lang="de-DE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26. April 1945 in Bremen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Bild 11" descr="64px-PD-icon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486400"/>
            <a:ext cx="33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28600" y="304800"/>
            <a:ext cx="7784288" cy="570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de-DE" b="1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Die (militärische) Softwarekrise III</a:t>
            </a:r>
          </a:p>
          <a:p>
            <a:pPr algn="r"/>
            <a:endParaRPr lang="de-DE" b="1" dirty="0" smtClean="0">
              <a:solidFill>
                <a:srgbClr val="C4BD97"/>
              </a:solidFill>
              <a:latin typeface="Comic Sans MS" charset="0"/>
            </a:endParaRP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Etablierung von Softwaretechnik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durch eine Serie von NATO-Konferenzen ab 1969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ADA (Standard-Programmiersprache für die NATO)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entwickelt in den 1970er Jahren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VHSIC (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Very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High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Speed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Integrated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Circuits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) in den 1980er Jahren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STARS (Software Technology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for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Adaptable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Reliable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Software)</a:t>
            </a: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   seit 1983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SCI  (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Computing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Initiative) seit 1983</a:t>
            </a:r>
          </a:p>
          <a:p>
            <a:pPr algn="r"/>
            <a:endParaRPr lang="de-DE" sz="1100" dirty="0" smtClean="0">
              <a:solidFill>
                <a:srgbClr val="7F7F7F"/>
              </a:solidFill>
              <a:latin typeface="Comic Sans MS" charset="0"/>
            </a:endParaRPr>
          </a:p>
          <a:p>
            <a:pPr algn="r"/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SDI (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Strategic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Defence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Initiative)  „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star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7F7F7F"/>
                </a:solidFill>
                <a:latin typeface="Comic Sans MS" charset="0"/>
              </a:rPr>
              <a:t>wars</a:t>
            </a:r>
            <a:r>
              <a:rPr lang="de-DE" dirty="0" smtClean="0">
                <a:solidFill>
                  <a:srgbClr val="7F7F7F"/>
                </a:solidFill>
                <a:latin typeface="Comic Sans MS" charset="0"/>
              </a:rPr>
              <a:t>“ seit 1983</a:t>
            </a:r>
          </a:p>
          <a:p>
            <a:pPr algn="r"/>
            <a:endParaRPr lang="de-DE" sz="1100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endParaRPr lang="de-DE" dirty="0" smtClean="0">
              <a:solidFill>
                <a:srgbClr val="254061"/>
              </a:solidFill>
              <a:latin typeface="Comic Sans MS" charset="0"/>
            </a:endParaRPr>
          </a:p>
          <a:p>
            <a:pPr algn="r"/>
            <a:r>
              <a:rPr lang="de-DE" sz="2000" dirty="0" smtClean="0">
                <a:solidFill>
                  <a:srgbClr val="A50021"/>
                </a:solidFill>
                <a:latin typeface="Comic Sans MS" charset="0"/>
              </a:rPr>
              <a:t>… kommerzielle und zivile IKT ist seitdem stark aufgekommen und prägt die Informatik vordergründig</a:t>
            </a:r>
          </a:p>
          <a:p>
            <a:pPr algn="r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feld 1"/>
          <p:cNvSpPr txBox="1">
            <a:spLocks noChangeArrowheads="1"/>
          </p:cNvSpPr>
          <p:nvPr/>
        </p:nvSpPr>
        <p:spPr bwMode="auto">
          <a:xfrm>
            <a:off x="1981200" y="304800"/>
            <a:ext cx="654918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hochschulpolitisches Intermezzo</a:t>
            </a:r>
            <a:endParaRPr lang="de-DE" sz="3200" dirty="0">
              <a:solidFill>
                <a:srgbClr val="A50021"/>
              </a:solidFill>
            </a:endParaRPr>
          </a:p>
        </p:txBody>
      </p:sp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1219200"/>
            <a:ext cx="8077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Universität Bremen muss pro Jahr 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8 Mill. Euro einsparen</a:t>
            </a:r>
          </a:p>
          <a:p>
            <a:pPr algn="r"/>
            <a:endParaRPr lang="de-DE" sz="2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Protest der Studierenden verständlich,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denn es wird auf Kosten der Lehre gehen</a:t>
            </a:r>
          </a:p>
          <a:p>
            <a:pPr algn="r"/>
            <a:endParaRPr lang="de-DE" sz="2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Entlastung bei Bafög durch Bund?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3 Mill. Euro für die Jacobs-Universität?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x Mill.</a:t>
            </a:r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 Euro für </a:t>
            </a:r>
            <a:r>
              <a:rPr lang="de-DE" sz="2400" dirty="0" err="1" smtClean="0">
                <a:latin typeface="Comic Sans MS" charset="0"/>
                <a:ea typeface="Comic Sans MS" charset="0"/>
                <a:cs typeface="Comic Sans MS" charset="0"/>
              </a:rPr>
              <a:t>An-Institute</a:t>
            </a:r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5 Mill. </a:t>
            </a:r>
            <a:r>
              <a:rPr lang="de-DE" sz="2400" dirty="0" err="1" smtClean="0">
                <a:latin typeface="Comic Sans MS" charset="0"/>
                <a:ea typeface="Comic Sans MS" charset="0"/>
                <a:cs typeface="Comic Sans MS" charset="0"/>
              </a:rPr>
              <a:t>APF-Mittel</a:t>
            </a:r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algn="r"/>
            <a:r>
              <a:rPr lang="de-DE" sz="2400" dirty="0" smtClean="0">
                <a:latin typeface="Comic Sans MS" charset="0"/>
                <a:ea typeface="Comic Sans MS" charset="0"/>
                <a:cs typeface="Comic Sans MS" charset="0"/>
              </a:rPr>
              <a:t>...?</a:t>
            </a:r>
          </a:p>
          <a:p>
            <a:pPr algn="r"/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Bild 3" descr="logo-EXZELL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867400"/>
            <a:ext cx="990600" cy="286300"/>
          </a:xfrm>
          <a:prstGeom prst="rect">
            <a:avLst/>
          </a:prstGeom>
        </p:spPr>
      </p:pic>
      <p:pic>
        <p:nvPicPr>
          <p:cNvPr id="5" name="Bild 4" descr="logo-uni-bremen-EXZELL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334000"/>
            <a:ext cx="33528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700213"/>
            <a:ext cx="2600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003800" y="1773238"/>
          <a:ext cx="2784475" cy="3600450"/>
        </p:xfrm>
        <a:graphic>
          <a:graphicData uri="http://schemas.openxmlformats.org/presentationml/2006/ole">
            <p:oleObj spid="_x0000_s1026" name="Acrobat Document" r:id="rId4" imgW="6921500" imgH="8953500" progId="">
              <p:embed/>
            </p:oleObj>
          </a:graphicData>
        </a:graphic>
      </p:graphicFrame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2260793" y="260350"/>
            <a:ext cx="655935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</a:rPr>
              <a:t>USA </a:t>
            </a:r>
            <a:r>
              <a:rPr lang="de-DE" sz="2400" b="1" dirty="0" smtClean="0">
                <a:solidFill>
                  <a:srgbClr val="A50021"/>
                </a:solidFill>
                <a:latin typeface="Comic Sans MS" pitchFamily="66" charset="0"/>
              </a:rPr>
              <a:t>planen, </a:t>
            </a:r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</a:rPr>
              <a:t>ein Drittel ihrer Bewaffnung</a:t>
            </a:r>
          </a:p>
          <a:p>
            <a:pPr algn="r"/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</a:rPr>
              <a:t> auf unbemannte Vehikel in der Luft,</a:t>
            </a:r>
          </a:p>
          <a:p>
            <a:pPr algn="r"/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</a:rPr>
              <a:t> am Boden und zu Wasser umzustellen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4643438" y="922338"/>
            <a:ext cx="3887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b="1">
                <a:latin typeface="Comic Sans MS" pitchFamily="66" charset="0"/>
                <a:cs typeface="Times New Roman" pitchFamily="18" charset="0"/>
              </a:rPr>
              <a:t>Predator (Länge 8 m) </a:t>
            </a:r>
            <a:br>
              <a:rPr lang="de-DE" sz="2000" b="1">
                <a:latin typeface="Comic Sans MS" pitchFamily="66" charset="0"/>
                <a:cs typeface="Times New Roman" pitchFamily="18" charset="0"/>
              </a:rPr>
            </a:br>
            <a:r>
              <a:rPr lang="de-DE" sz="2000" b="1">
                <a:latin typeface="Comic Sans MS" pitchFamily="66" charset="0"/>
                <a:cs typeface="Times New Roman" pitchFamily="18" charset="0"/>
              </a:rPr>
              <a:t>2 Hellfire-Raketen </a:t>
            </a:r>
            <a:r>
              <a:rPr lang="de-DE">
                <a:latin typeface="Comic Sans MS" pitchFamily="66" charset="0"/>
                <a:cs typeface="Times New Roman" pitchFamily="18" charset="0"/>
              </a:rPr>
              <a:t>	</a:t>
            </a:r>
            <a:br>
              <a:rPr lang="de-DE">
                <a:latin typeface="Comic Sans MS" pitchFamily="66" charset="0"/>
                <a:cs typeface="Times New Roman" pitchFamily="18" charset="0"/>
              </a:rPr>
            </a:br>
            <a:r>
              <a:rPr lang="de-DE">
                <a:latin typeface="Comic Sans MS" pitchFamily="66" charset="0"/>
                <a:cs typeface="Times New Roman" pitchFamily="18" charset="0"/>
              </a:rPr>
              <a:t>(US Air Force)</a:t>
            </a:r>
            <a:r>
              <a:rPr lang="en-GB" sz="2400">
                <a:latin typeface="Comic Sans MS" pitchFamily="66" charset="0"/>
                <a:cs typeface="Times New Roman" pitchFamily="18" charset="0"/>
              </a:rPr>
              <a:t>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95288" y="4221163"/>
            <a:ext cx="34194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2000" b="1">
                <a:latin typeface="Comic Sans MS" pitchFamily="66" charset="0"/>
                <a:cs typeface="Times New Roman" pitchFamily="18" charset="0"/>
              </a:rPr>
              <a:t>Reaper (Länge 11 m), </a:t>
            </a:r>
            <a:br>
              <a:rPr lang="de-DE" sz="2000" b="1">
                <a:latin typeface="Comic Sans MS" pitchFamily="66" charset="0"/>
                <a:cs typeface="Times New Roman" pitchFamily="18" charset="0"/>
              </a:rPr>
            </a:br>
            <a:r>
              <a:rPr lang="de-DE" sz="2000" b="1">
                <a:latin typeface="Comic Sans MS" pitchFamily="66" charset="0"/>
                <a:cs typeface="Times New Roman" pitchFamily="18" charset="0"/>
              </a:rPr>
              <a:t>8 Hellfire-Raketen o.ä.</a:t>
            </a:r>
            <a:endParaRPr lang="de-DE">
              <a:latin typeface="Comic Sans MS" pitchFamily="66" charset="0"/>
              <a:cs typeface="Times New Roman" pitchFamily="18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de-DE">
                <a:latin typeface="Comic Sans MS" pitchFamily="66" charset="0"/>
                <a:cs typeface="Times New Roman" pitchFamily="18" charset="0"/>
              </a:rPr>
              <a:t>(US Air Force)</a:t>
            </a:r>
            <a:r>
              <a:rPr lang="en-GB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497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  <a:cs typeface="Times New Roman" pitchFamily="18" charset="0"/>
              </a:rPr>
              <a:t>bewaffnete unbemannte Fluggeräte </a:t>
            </a:r>
            <a:r>
              <a:rPr lang="de-DE" sz="2400" b="1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(Drohnen)</a:t>
            </a:r>
            <a:endParaRPr lang="en-GB" sz="2400" b="1" dirty="0">
              <a:solidFill>
                <a:srgbClr val="008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4341" name="Picture 8" descr="MQ-9_Reaper_taxies_-_081110-F-3188G-4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429000"/>
            <a:ext cx="504031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080709-F-2511J-1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37433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4213" y="4365625"/>
            <a:ext cx="3887787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b="1">
                <a:latin typeface="Comic Sans MS" pitchFamily="66" charset="0"/>
                <a:cs typeface="Times New Roman" pitchFamily="18" charset="0"/>
              </a:rPr>
              <a:t>Armed Robotic Vehicle</a:t>
            </a:r>
          </a:p>
          <a:p>
            <a:pPr algn="r"/>
            <a:r>
              <a:rPr lang="de-DE">
                <a:latin typeface="Comic Sans MS" pitchFamily="66" charset="0"/>
                <a:cs typeface="Times New Roman" pitchFamily="18" charset="0"/>
              </a:rPr>
              <a:t> (Future Combat Systems)</a:t>
            </a:r>
          </a:p>
          <a:p>
            <a:pPr algn="r">
              <a:spcBef>
                <a:spcPct val="50000"/>
              </a:spcBef>
            </a:pPr>
            <a:r>
              <a:rPr lang="de-DE">
                <a:latin typeface="Comic Sans MS" pitchFamily="66" charset="0"/>
                <a:cs typeface="Times New Roman" pitchFamily="18" charset="0"/>
              </a:rPr>
              <a:t>US Army</a:t>
            </a:r>
          </a:p>
          <a:p>
            <a:pPr algn="r"/>
            <a:endParaRPr lang="en-GB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58925" y="333375"/>
            <a:ext cx="7127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  <a:cs typeface="Times New Roman" pitchFamily="18" charset="0"/>
              </a:rPr>
              <a:t>bewaffnete unbemannte Landfahrzeuge</a:t>
            </a:r>
            <a:endParaRPr lang="en-GB" sz="2400" b="1" dirty="0">
              <a:solidFill>
                <a:srgbClr val="A5002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364" name="Picture 4" descr="FCS-MULE-ARV-2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708275"/>
            <a:ext cx="3732212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052513"/>
            <a:ext cx="36480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572000" y="1196975"/>
            <a:ext cx="33845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omic Sans MS" pitchFamily="66" charset="0"/>
              </a:rPr>
              <a:t>Talon SWORD</a:t>
            </a:r>
          </a:p>
          <a:p>
            <a:pPr>
              <a:spcBef>
                <a:spcPct val="50000"/>
              </a:spcBef>
            </a:pPr>
            <a:r>
              <a:rPr lang="de-DE">
                <a:latin typeface="Comic Sans MS" pitchFamily="66" charset="0"/>
              </a:rPr>
              <a:t>US Army, Foster-Miller</a:t>
            </a:r>
          </a:p>
          <a:p>
            <a:pPr>
              <a:spcBef>
                <a:spcPct val="50000"/>
              </a:spcBef>
            </a:pPr>
            <a:endParaRPr lang="de-D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5508625" y="3141663"/>
            <a:ext cx="2987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b="1">
                <a:latin typeface="Comic Sans MS" pitchFamily="66" charset="0"/>
              </a:rPr>
              <a:t>Swordfish</a:t>
            </a:r>
          </a:p>
          <a:p>
            <a:pPr algn="r" eaLnBrk="0" hangingPunct="0"/>
            <a:r>
              <a:rPr lang="de-DE" b="1">
                <a:latin typeface="Comic Sans MS" pitchFamily="66" charset="0"/>
              </a:rPr>
              <a:t> Search-Classify-Map</a:t>
            </a:r>
          </a:p>
          <a:p>
            <a:pPr algn="r" eaLnBrk="0" hangingPunct="0"/>
            <a:r>
              <a:rPr lang="de-DE" b="1">
                <a:latin typeface="Comic Sans MS" pitchFamily="66" charset="0"/>
              </a:rPr>
              <a:t>(USA)</a:t>
            </a:r>
            <a:endParaRPr lang="de-DE">
              <a:latin typeface="Comic Sans MS" pitchFamily="66" charset="0"/>
            </a:endParaRPr>
          </a:p>
        </p:txBody>
      </p:sp>
      <p:pic>
        <p:nvPicPr>
          <p:cNvPr id="26010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4221163"/>
            <a:ext cx="597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1331913" y="260350"/>
            <a:ext cx="745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400" b="1" dirty="0">
                <a:solidFill>
                  <a:srgbClr val="A50021"/>
                </a:solidFill>
                <a:latin typeface="Comic Sans MS" pitchFamily="66" charset="0"/>
              </a:rPr>
              <a:t>besatzungslose Über- und Unterwasserfahrzeuge</a:t>
            </a:r>
          </a:p>
        </p:txBody>
      </p:sp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52513"/>
            <a:ext cx="4249738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4643438" y="1201738"/>
            <a:ext cx="4318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b="1">
                <a:latin typeface="Comic Sans MS" pitchFamily="66" charset="0"/>
              </a:rPr>
              <a:t>Protector</a:t>
            </a:r>
          </a:p>
          <a:p>
            <a:pPr eaLnBrk="0" hangingPunct="0">
              <a:spcBef>
                <a:spcPct val="50000"/>
              </a:spcBef>
            </a:pPr>
            <a:r>
              <a:rPr lang="de-DE" b="1">
                <a:latin typeface="Comic Sans MS" pitchFamily="66" charset="0"/>
              </a:rPr>
              <a:t>(USA, Lockheed-Martin/BAE/Rafael)</a:t>
            </a:r>
            <a:endParaRPr lang="de-DE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3" grpId="0"/>
      <p:bldP spid="2601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28600" y="548680"/>
            <a:ext cx="868680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Drohneneinsatz </a:t>
            </a:r>
            <a:r>
              <a:rPr lang="de-DE" sz="3200" b="1" dirty="0">
                <a:solidFill>
                  <a:srgbClr val="A50021"/>
                </a:solidFill>
                <a:latin typeface="Comic Sans MS" charset="0"/>
              </a:rPr>
              <a:t>noch ferngesteuert</a:t>
            </a:r>
          </a:p>
          <a:p>
            <a:pPr algn="r"/>
            <a:r>
              <a:rPr lang="de-DE" sz="2400" b="1" dirty="0">
                <a:solidFill>
                  <a:srgbClr val="008000"/>
                </a:solidFill>
                <a:latin typeface="Comic Sans MS" charset="0"/>
              </a:rPr>
              <a:t>(aus </a:t>
            </a:r>
            <a:r>
              <a:rPr lang="de-DE" sz="2400" b="1" dirty="0" smtClean="0">
                <a:solidFill>
                  <a:srgbClr val="008000"/>
                </a:solidFill>
                <a:latin typeface="Comic Sans MS" charset="0"/>
              </a:rPr>
              <a:t>Nevada und </a:t>
            </a:r>
            <a:r>
              <a:rPr lang="de-DE" sz="2400" b="1" dirty="0" err="1" smtClean="0">
                <a:solidFill>
                  <a:srgbClr val="008000"/>
                </a:solidFill>
                <a:latin typeface="Comic Sans MS" charset="0"/>
              </a:rPr>
              <a:t>Ramstein</a:t>
            </a:r>
            <a:r>
              <a:rPr lang="de-DE" sz="2400" b="1" dirty="0" smtClean="0">
                <a:solidFill>
                  <a:srgbClr val="008000"/>
                </a:solidFill>
                <a:latin typeface="Comic Sans MS" charset="0"/>
              </a:rPr>
              <a:t>)</a:t>
            </a:r>
            <a:endParaRPr lang="de-DE" sz="2400" b="1" dirty="0">
              <a:solidFill>
                <a:srgbClr val="008000"/>
              </a:solidFill>
              <a:latin typeface="Comic Sans MS" charset="0"/>
            </a:endParaRPr>
          </a:p>
          <a:p>
            <a:pPr algn="r"/>
            <a:endParaRPr lang="de-DE" sz="4000" b="1" dirty="0">
              <a:solidFill>
                <a:schemeClr val="hlink"/>
              </a:solidFill>
              <a:latin typeface="Comic Sans MS" charset="0"/>
            </a:endParaRPr>
          </a:p>
          <a:p>
            <a:pPr algn="r"/>
            <a:r>
              <a:rPr lang="de-DE" sz="2400" b="1" dirty="0">
                <a:latin typeface="Comic Sans MS" charset="0"/>
              </a:rPr>
              <a:t>hundertfach </a:t>
            </a:r>
            <a:r>
              <a:rPr lang="de-DE" sz="2400" b="1" dirty="0" smtClean="0">
                <a:latin typeface="Comic Sans MS" charset="0"/>
              </a:rPr>
              <a:t>in</a:t>
            </a:r>
          </a:p>
          <a:p>
            <a:pPr algn="r"/>
            <a:r>
              <a:rPr lang="de-DE" sz="2400" b="1" dirty="0" smtClean="0">
                <a:latin typeface="Comic Sans MS" charset="0"/>
              </a:rPr>
              <a:t> </a:t>
            </a:r>
            <a:r>
              <a:rPr lang="de-DE" sz="2400" b="1" dirty="0">
                <a:latin typeface="Comic Sans MS" charset="0"/>
              </a:rPr>
              <a:t>Afghanistan, </a:t>
            </a:r>
            <a:r>
              <a:rPr lang="de-DE" sz="2400" b="1" dirty="0" smtClean="0">
                <a:latin typeface="Comic Sans MS" charset="0"/>
              </a:rPr>
              <a:t>Pakistan, Jemen, Somalia </a:t>
            </a:r>
            <a:r>
              <a:rPr lang="de-DE" sz="2400" b="1" dirty="0">
                <a:latin typeface="Comic Sans MS" charset="0"/>
              </a:rPr>
              <a:t>und im Irak</a:t>
            </a:r>
          </a:p>
          <a:p>
            <a:pPr algn="r"/>
            <a:endParaRPr lang="de-DE" sz="2400" b="1" dirty="0">
              <a:latin typeface="Comic Sans MS" charset="0"/>
            </a:endParaRPr>
          </a:p>
          <a:p>
            <a:pPr algn="r" eaLnBrk="0" hangingPunct="0"/>
            <a:r>
              <a:rPr lang="de-DE" sz="2400" b="1" dirty="0">
                <a:latin typeface="Comic Sans MS" charset="0"/>
              </a:rPr>
              <a:t> gezielte Tötungen</a:t>
            </a:r>
            <a:r>
              <a:rPr lang="de-DE" sz="2400" b="1" dirty="0" smtClean="0">
                <a:latin typeface="Comic Sans MS" charset="0"/>
              </a:rPr>
              <a:t>, </a:t>
            </a:r>
            <a:r>
              <a:rPr lang="de-DE" sz="2400" b="1" dirty="0" err="1" smtClean="0">
                <a:latin typeface="Comic Sans MS" charset="0"/>
              </a:rPr>
              <a:t>Signature</a:t>
            </a:r>
            <a:r>
              <a:rPr lang="de-DE" sz="2400" b="1" dirty="0" smtClean="0">
                <a:latin typeface="Comic Sans MS" charset="0"/>
              </a:rPr>
              <a:t> </a:t>
            </a:r>
            <a:r>
              <a:rPr lang="de-DE" sz="2400" b="1" dirty="0" err="1" smtClean="0">
                <a:latin typeface="Comic Sans MS" charset="0"/>
              </a:rPr>
              <a:t>Strikes</a:t>
            </a:r>
            <a:r>
              <a:rPr lang="de-DE" sz="2400" b="1" dirty="0" smtClean="0">
                <a:latin typeface="Comic Sans MS" charset="0"/>
              </a:rPr>
              <a:t>, viele Ziviltote</a:t>
            </a:r>
          </a:p>
          <a:p>
            <a:pPr algn="r" eaLnBrk="0" hangingPunct="0"/>
            <a:endParaRPr lang="de-DE" sz="2400" b="1" dirty="0" smtClean="0">
              <a:latin typeface="Comic Sans MS" charset="0"/>
            </a:endParaRPr>
          </a:p>
          <a:p>
            <a:pPr algn="r" eaLnBrk="0" hangingPunct="0"/>
            <a:r>
              <a:rPr lang="de-DE" sz="2400" b="1" dirty="0" smtClean="0">
                <a:latin typeface="Comic Sans MS" charset="0"/>
              </a:rPr>
              <a:t>völkerrechtlich umstritten</a:t>
            </a:r>
          </a:p>
          <a:p>
            <a:pPr algn="r" eaLnBrk="0" hangingPunct="0"/>
            <a:r>
              <a:rPr lang="de-DE" sz="2400" b="1" dirty="0" smtClean="0">
                <a:solidFill>
                  <a:srgbClr val="008000"/>
                </a:solidFill>
                <a:latin typeface="Comic Sans MS" charset="0"/>
              </a:rPr>
              <a:t>(milde ausgedrückt)</a:t>
            </a:r>
          </a:p>
          <a:p>
            <a:pPr algn="r" eaLnBrk="0" hangingPunct="0"/>
            <a:endParaRPr lang="de-DE" sz="2400" b="1" dirty="0" smtClean="0">
              <a:latin typeface="Comic Sans MS" charset="0"/>
            </a:endParaRPr>
          </a:p>
          <a:p>
            <a:pPr algn="r" eaLnBrk="0" hangingPunct="0"/>
            <a:r>
              <a:rPr lang="de-DE" sz="2400" b="1" dirty="0" smtClean="0">
                <a:latin typeface="Comic Sans MS" charset="0"/>
              </a:rPr>
              <a:t>Bundeswehr erhält</a:t>
            </a:r>
            <a:r>
              <a:rPr lang="de-DE" sz="2400" b="1" dirty="0" smtClean="0">
                <a:latin typeface="Comic Sans MS" charset="0"/>
              </a:rPr>
              <a:t> </a:t>
            </a:r>
            <a:r>
              <a:rPr lang="de-DE" sz="2400" b="1" dirty="0" smtClean="0">
                <a:latin typeface="Comic Sans MS" charset="0"/>
              </a:rPr>
              <a:t>Killerd</a:t>
            </a:r>
            <a:r>
              <a:rPr lang="de-DE" sz="2400" b="1" dirty="0" smtClean="0">
                <a:latin typeface="Comic Sans MS" charset="0"/>
              </a:rPr>
              <a:t>rohnen</a:t>
            </a:r>
            <a:r>
              <a:rPr lang="de-DE" sz="2400" b="1" dirty="0" smtClean="0">
                <a:latin typeface="Comic Sans MS" charset="0"/>
              </a:rPr>
              <a:t>,</a:t>
            </a:r>
          </a:p>
          <a:p>
            <a:pPr algn="r" eaLnBrk="0" hangingPunct="0"/>
            <a:r>
              <a:rPr lang="de-DE" sz="2400" b="1" dirty="0" smtClean="0">
                <a:solidFill>
                  <a:srgbClr val="A50021"/>
                </a:solidFill>
                <a:latin typeface="Comic Sans MS" charset="0"/>
              </a:rPr>
              <a:t> aber wofür?</a:t>
            </a:r>
          </a:p>
          <a:p>
            <a:pPr algn="r" eaLnBrk="0" hangingPunct="0"/>
            <a:endParaRPr lang="de-DE" sz="2400" b="1" dirty="0" smtClean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81000" y="1208360"/>
            <a:ext cx="8136148" cy="538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2400" b="1" dirty="0" smtClean="0">
                <a:latin typeface="Comic Sans MS" charset="0"/>
              </a:rPr>
              <a:t>die Entscheidung über Leben und Tod wird</a:t>
            </a:r>
          </a:p>
          <a:p>
            <a:pPr algn="r"/>
            <a:r>
              <a:rPr lang="de-DE" sz="2400" b="1" dirty="0" smtClean="0">
                <a:latin typeface="Comic Sans MS" charset="0"/>
              </a:rPr>
              <a:t> Maschinen überlassen</a:t>
            </a:r>
          </a:p>
          <a:p>
            <a:pPr algn="r"/>
            <a:endParaRPr lang="de-DE" sz="1200" b="1" dirty="0" smtClean="0">
              <a:latin typeface="Comic Sans MS" charset="0"/>
            </a:endParaRPr>
          </a:p>
          <a:p>
            <a:pPr algn="r"/>
            <a:r>
              <a:rPr lang="de-DE" sz="2400" b="1" dirty="0" smtClean="0">
                <a:latin typeface="Comic Sans MS" charset="0"/>
              </a:rPr>
              <a:t>Roboter werden selbsttätig töten</a:t>
            </a:r>
          </a:p>
          <a:p>
            <a:pPr algn="r"/>
            <a:endParaRPr lang="de-DE" sz="1200" b="1" dirty="0" smtClean="0">
              <a:latin typeface="Comic Sans MS" charset="0"/>
            </a:endParaRPr>
          </a:p>
          <a:p>
            <a:pPr algn="r"/>
            <a:r>
              <a:rPr lang="de-DE" sz="2400" b="1" dirty="0" smtClean="0">
                <a:latin typeface="Comic Sans MS" charset="0"/>
              </a:rPr>
              <a:t>Ist das ethisch (und völkerrechtlich) vertretbar </a:t>
            </a:r>
            <a:r>
              <a:rPr lang="de-DE" sz="2400" b="1" dirty="0" smtClean="0">
                <a:latin typeface="Comic Sans MS" charset="0"/>
              </a:rPr>
              <a:t>?</a:t>
            </a: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r>
              <a:rPr lang="de-DE" sz="2400" b="1" dirty="0" smtClean="0">
                <a:latin typeface="Comic Sans MS" charset="0"/>
              </a:rPr>
              <a:t>Regierung sagt noch NEIN</a:t>
            </a: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endParaRPr lang="de-DE" sz="800" b="1" dirty="0" smtClean="0">
              <a:latin typeface="Comic Sans MS" charset="0"/>
            </a:endParaRPr>
          </a:p>
          <a:p>
            <a:pPr algn="r"/>
            <a:r>
              <a:rPr lang="de-DE" sz="2400" b="1" dirty="0" smtClean="0">
                <a:solidFill>
                  <a:srgbClr val="0000FF"/>
                </a:solidFill>
                <a:latin typeface="Comic Sans MS" charset="0"/>
              </a:rPr>
              <a:t>sie sollten verboten werden wie</a:t>
            </a:r>
          </a:p>
          <a:p>
            <a:pPr algn="r"/>
            <a:r>
              <a:rPr lang="de-DE" sz="2400" b="1" dirty="0" smtClean="0">
                <a:solidFill>
                  <a:srgbClr val="0000FF"/>
                </a:solidFill>
                <a:latin typeface="Comic Sans MS" charset="0"/>
              </a:rPr>
              <a:t> biologische und chemische Waffen</a:t>
            </a: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endParaRPr lang="de-DE" sz="2400" b="1" dirty="0" smtClean="0">
              <a:latin typeface="Comic Sans MS" charset="0"/>
            </a:endParaRPr>
          </a:p>
          <a:p>
            <a:pPr algn="r"/>
            <a:endParaRPr lang="de-DE" sz="2400" b="1" dirty="0" smtClean="0">
              <a:latin typeface="Comic Sans MS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695" y="395953"/>
            <a:ext cx="85587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3200" b="1" dirty="0">
                <a:solidFill>
                  <a:srgbClr val="A50021"/>
                </a:solidFill>
                <a:latin typeface="Comic Sans MS" charset="0"/>
              </a:rPr>
              <a:t>unbemannte Waffensysteme bald </a:t>
            </a:r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autonom</a:t>
            </a:r>
            <a:endParaRPr lang="en-GB" sz="3200" dirty="0">
              <a:solidFill>
                <a:srgbClr val="A50021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 smtClean="0">
                <a:solidFill>
                  <a:srgbClr val="A50021"/>
                </a:solidFill>
                <a:latin typeface="Comic Sans MS" pitchFamily="66" charset="0"/>
              </a:rPr>
              <a:t>Cyberkrieg</a:t>
            </a:r>
            <a:endParaRPr lang="de-DE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124744"/>
            <a:ext cx="7906072" cy="4525963"/>
          </a:xfrm>
        </p:spPr>
        <p:txBody>
          <a:bodyPr>
            <a:normAutofit/>
          </a:bodyPr>
          <a:lstStyle/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durch </a:t>
            </a:r>
            <a:r>
              <a:rPr lang="de-DE" sz="2400" dirty="0" err="1" smtClean="0">
                <a:latin typeface="Comic Sans MS"/>
                <a:cs typeface="Comic Sans MS"/>
              </a:rPr>
              <a:t>NSA-Skandal</a:t>
            </a:r>
            <a:r>
              <a:rPr lang="de-DE" sz="2400" dirty="0" smtClean="0">
                <a:latin typeface="Comic Sans MS"/>
                <a:cs typeface="Comic Sans MS"/>
              </a:rPr>
              <a:t> weltweite und allumfassende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Ausspähung</a:t>
            </a:r>
            <a:r>
              <a:rPr lang="de-DE" sz="2400" dirty="0" smtClean="0">
                <a:latin typeface="Comic Sans MS"/>
                <a:cs typeface="Comic Sans MS"/>
              </a:rPr>
              <a:t> öffentlich empört aufgenommen</a:t>
            </a:r>
          </a:p>
          <a:p>
            <a:pPr lvl="1"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und damit die Bedrohung der Privatsphäre</a:t>
            </a:r>
          </a:p>
          <a:p>
            <a:pPr lvl="1"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weniger jedoch die militärische Dimension: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Spionage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Informationsmanipulation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Sabotage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Destabilisierung der Infrastrukturen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Zielermittlung für Drohnen</a:t>
            </a:r>
            <a:endParaRPr lang="de-DE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pPr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endParaRPr lang="de-DE" dirty="0"/>
          </a:p>
        </p:txBody>
      </p:sp>
      <p:pic>
        <p:nvPicPr>
          <p:cNvPr id="5" name="Picture 4" descr="images-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657600"/>
            <a:ext cx="2590800" cy="176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114800" y="914400"/>
            <a:ext cx="457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I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know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not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with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what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weapons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World War III will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be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fought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,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but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World War IV will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be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fought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with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sticks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and </a:t>
            </a:r>
            <a:r>
              <a:rPr lang="de-DE" sz="2400" dirty="0" err="1" smtClean="0">
                <a:solidFill>
                  <a:srgbClr val="A50021"/>
                </a:solidFill>
                <a:latin typeface="Comic Sans MS"/>
                <a:cs typeface="Comic Sans MS"/>
              </a:rPr>
              <a:t>stones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.</a:t>
            </a:r>
            <a:endParaRPr lang="de-DE" sz="2400" dirty="0" smtClean="0">
              <a:latin typeface="Comic Sans MS"/>
              <a:cs typeface="Comic Sans MS"/>
            </a:endParaRPr>
          </a:p>
          <a:p>
            <a:pPr eaLnBrk="0" hangingPunct="0"/>
            <a:endParaRPr lang="de-DE" sz="2400" dirty="0" smtClean="0">
              <a:latin typeface="Comic Sans MS"/>
              <a:cs typeface="Comic Sans MS"/>
            </a:endParaRPr>
          </a:p>
          <a:p>
            <a:pPr eaLnBrk="0" hangingPunct="0"/>
            <a:endParaRPr lang="de-DE" sz="2400" dirty="0" smtClean="0">
              <a:latin typeface="Comic Sans MS"/>
              <a:cs typeface="Comic Sans MS"/>
            </a:endParaRPr>
          </a:p>
          <a:p>
            <a:pPr eaLnBrk="0" hangingPunct="0"/>
            <a:r>
              <a:rPr lang="de-DE" sz="2400" dirty="0" err="1" smtClean="0">
                <a:latin typeface="Comic Sans MS"/>
                <a:cs typeface="Comic Sans MS"/>
              </a:rPr>
              <a:t>Mandeep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  <a:r>
              <a:rPr lang="de-DE" sz="2400" dirty="0" smtClean="0">
                <a:latin typeface="Comic Sans MS"/>
                <a:cs typeface="Comic Sans MS"/>
              </a:rPr>
              <a:t>Singh </a:t>
            </a:r>
            <a:r>
              <a:rPr lang="de-DE" sz="2400" dirty="0" err="1" smtClean="0">
                <a:latin typeface="Comic Sans MS"/>
                <a:cs typeface="Comic Sans MS"/>
              </a:rPr>
              <a:t>Bhatia</a:t>
            </a:r>
            <a:r>
              <a:rPr lang="de-DE" sz="2400" dirty="0" smtClean="0">
                <a:latin typeface="Comic Sans MS"/>
                <a:cs typeface="Comic Sans MS"/>
              </a:rPr>
              <a:t> : World </a:t>
            </a:r>
            <a:r>
              <a:rPr lang="de-DE" sz="2400" dirty="0" smtClean="0">
                <a:latin typeface="Comic Sans MS"/>
                <a:cs typeface="Comic Sans MS"/>
              </a:rPr>
              <a:t>War III: </a:t>
            </a:r>
            <a:r>
              <a:rPr lang="de-DE" sz="2400" dirty="0" err="1" smtClean="0">
                <a:latin typeface="Comic Sans MS"/>
                <a:cs typeface="Comic Sans MS"/>
              </a:rPr>
              <a:t>The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  <a:r>
              <a:rPr lang="de-DE" sz="2400" dirty="0" err="1" smtClean="0">
                <a:latin typeface="Comic Sans MS"/>
                <a:cs typeface="Comic Sans MS"/>
              </a:rPr>
              <a:t>Cyber</a:t>
            </a:r>
            <a:r>
              <a:rPr lang="de-DE" sz="2400" dirty="0" smtClean="0">
                <a:latin typeface="Comic Sans MS"/>
                <a:cs typeface="Comic Sans MS"/>
              </a:rPr>
              <a:t> War, </a:t>
            </a:r>
            <a:r>
              <a:rPr lang="de-DE" sz="2400" dirty="0" err="1" smtClean="0">
                <a:latin typeface="Comic Sans MS"/>
                <a:cs typeface="Comic Sans MS"/>
              </a:rPr>
              <a:t>Volume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  <a:r>
              <a:rPr lang="de-DE" sz="2400" dirty="0" smtClean="0">
                <a:latin typeface="Comic Sans MS"/>
                <a:cs typeface="Comic Sans MS"/>
              </a:rPr>
              <a:t>1, </a:t>
            </a:r>
            <a:r>
              <a:rPr lang="de-DE" sz="2400" dirty="0" err="1" smtClean="0">
                <a:latin typeface="Comic Sans MS"/>
                <a:cs typeface="Comic Sans MS"/>
              </a:rPr>
              <a:t>Issue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  <a:r>
              <a:rPr lang="de-DE" sz="2400" dirty="0" smtClean="0">
                <a:latin typeface="Comic Sans MS"/>
                <a:cs typeface="Comic Sans MS"/>
              </a:rPr>
              <a:t>3 (2011). </a:t>
            </a:r>
            <a:r>
              <a:rPr lang="de-DE" sz="2400" dirty="0" smtClean="0">
                <a:latin typeface="Comic Sans MS"/>
                <a:cs typeface="Comic Sans MS"/>
              </a:rPr>
              <a:t>11 </a:t>
            </a:r>
            <a:r>
              <a:rPr lang="de-DE" sz="2400" dirty="0" err="1" smtClean="0">
                <a:latin typeface="Comic Sans MS"/>
                <a:cs typeface="Comic Sans MS"/>
              </a:rPr>
              <a:t>pages</a:t>
            </a:r>
            <a:r>
              <a:rPr lang="de-DE" sz="2400" dirty="0" smtClean="0">
                <a:latin typeface="Comic Sans MS"/>
                <a:cs typeface="Comic Sans MS"/>
              </a:rPr>
              <a:t>.</a:t>
            </a:r>
            <a:r>
              <a:rPr lang="de-DE" sz="2400" dirty="0" smtClean="0">
                <a:solidFill>
                  <a:srgbClr val="A50021"/>
                </a:solidFill>
                <a:latin typeface="Comic Sans MS"/>
                <a:cs typeface="Comic Sans MS"/>
              </a:rPr>
              <a:t> </a:t>
            </a:r>
            <a:endParaRPr lang="de-DE" sz="2400" b="1" dirty="0">
              <a:solidFill>
                <a:srgbClr val="A50021"/>
              </a:solidFill>
              <a:latin typeface="Comic Sans MS"/>
              <a:cs typeface="Comic Sans MS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3581400" cy="442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3" descr="IJCW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267200"/>
            <a:ext cx="1524000" cy="217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609600"/>
            <a:ext cx="8229600" cy="4953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Tx/>
              <a:buNone/>
            </a:pPr>
            <a:r>
              <a:rPr lang="en-US" sz="2800" smtClean="0">
                <a:latin typeface="Comic Sans MS" pitchFamily="66" charset="0"/>
              </a:rPr>
              <a:t>….determined to save </a:t>
            </a:r>
          </a:p>
          <a:p>
            <a:pPr algn="r" eaLnBrk="1" hangingPunct="1">
              <a:buFontTx/>
              <a:buNone/>
            </a:pPr>
            <a:r>
              <a:rPr lang="en-US" sz="2800" smtClean="0">
                <a:latin typeface="Comic Sans MS" pitchFamily="66" charset="0"/>
              </a:rPr>
              <a:t>succeeding generations </a:t>
            </a:r>
          </a:p>
          <a:p>
            <a:pPr algn="r" eaLnBrk="1" hangingPunct="1">
              <a:buFontTx/>
              <a:buNone/>
            </a:pPr>
            <a:r>
              <a:rPr lang="en-US" sz="2800" smtClean="0">
                <a:latin typeface="Comic Sans MS" pitchFamily="66" charset="0"/>
              </a:rPr>
              <a:t>from the scourge of war….</a:t>
            </a:r>
          </a:p>
          <a:p>
            <a:pPr algn="r" eaLnBrk="1" hangingPunct="1">
              <a:buFontTx/>
              <a:buNone/>
            </a:pPr>
            <a:endParaRPr lang="en-US" sz="2800" smtClean="0"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800" smtClean="0">
                <a:latin typeface="Comic Sans MS" pitchFamily="66" charset="0"/>
              </a:rPr>
              <a:t>....All Members shall settle </a:t>
            </a:r>
          </a:p>
          <a:p>
            <a:pPr algn="r" eaLnBrk="1" hangingPunct="1">
              <a:buFontTx/>
              <a:buNone/>
            </a:pPr>
            <a:r>
              <a:rPr lang="de-DE" sz="2800" smtClean="0">
                <a:latin typeface="Comic Sans MS" pitchFamily="66" charset="0"/>
              </a:rPr>
              <a:t>their international disputes </a:t>
            </a:r>
          </a:p>
          <a:p>
            <a:pPr algn="r" eaLnBrk="1" hangingPunct="1">
              <a:buFontTx/>
              <a:buNone/>
            </a:pPr>
            <a:r>
              <a:rPr lang="de-DE" sz="2800" smtClean="0">
                <a:latin typeface="Comic Sans MS" pitchFamily="66" charset="0"/>
              </a:rPr>
              <a:t>by peaceful means in such a manner that international peace and security, and justice, are not endangered....</a:t>
            </a:r>
            <a:r>
              <a:rPr lang="de-DE" sz="2800" b="1" smtClean="0"/>
              <a:t> </a:t>
            </a:r>
            <a:endParaRPr lang="de-DE" sz="160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de-DE" sz="1600" smtClean="0"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1800" b="1" smtClean="0">
                <a:solidFill>
                  <a:schemeClr val="hlink"/>
                </a:solidFill>
                <a:latin typeface="Comic Sans MS" pitchFamily="66" charset="0"/>
              </a:rPr>
              <a:t>Charta der Vereinten Nationen </a:t>
            </a:r>
            <a:r>
              <a:rPr lang="de-DE" sz="1600" smtClean="0">
                <a:solidFill>
                  <a:schemeClr val="hlink"/>
                </a:solidFill>
                <a:latin typeface="Comic Sans MS" pitchFamily="66" charset="0"/>
              </a:rPr>
              <a:t>(1945</a:t>
            </a:r>
            <a:r>
              <a:rPr lang="de-DE" sz="1800" smtClean="0">
                <a:solidFill>
                  <a:schemeClr val="hlink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6147" name="Picture 5" descr="char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47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 smtClean="0">
                <a:solidFill>
                  <a:srgbClr val="A50021"/>
                </a:solidFill>
                <a:latin typeface="Comic Sans MS" pitchFamily="66" charset="0"/>
              </a:rPr>
              <a:t>Cyberkrieg</a:t>
            </a:r>
            <a:endParaRPr lang="de-DE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24744"/>
            <a:ext cx="8820472" cy="4525963"/>
          </a:xfrm>
        </p:spPr>
        <p:txBody>
          <a:bodyPr>
            <a:normAutofit fontScale="25000" lnSpcReduction="20000"/>
          </a:bodyPr>
          <a:lstStyle/>
          <a:p>
            <a:pPr lvl="1" algn="r">
              <a:buNone/>
            </a:pPr>
            <a:r>
              <a:rPr lang="de-DE" sz="11200" dirty="0" smtClean="0">
                <a:latin typeface="Comic Sans MS"/>
                <a:cs typeface="Comic Sans MS"/>
              </a:rPr>
              <a:t>nicht jeder </a:t>
            </a:r>
            <a:r>
              <a:rPr lang="de-DE" sz="11200" b="1" dirty="0" smtClean="0">
                <a:latin typeface="Comic Sans MS"/>
                <a:cs typeface="Comic Sans MS"/>
              </a:rPr>
              <a:t>Cyberangriff </a:t>
            </a:r>
            <a:r>
              <a:rPr lang="de-DE" sz="11200" dirty="0" smtClean="0">
                <a:latin typeface="Comic Sans MS"/>
                <a:cs typeface="Comic Sans MS"/>
              </a:rPr>
              <a:t>ist</a:t>
            </a:r>
            <a:r>
              <a:rPr lang="de-DE" sz="11200" b="1" dirty="0" smtClean="0">
                <a:latin typeface="Comic Sans MS"/>
                <a:cs typeface="Comic Sans MS"/>
              </a:rPr>
              <a:t> Cyberkrieg </a:t>
            </a:r>
          </a:p>
          <a:p>
            <a:pPr lvl="1" algn="r">
              <a:buNone/>
            </a:pPr>
            <a:r>
              <a:rPr lang="de-DE" sz="9600" dirty="0" smtClean="0">
                <a:solidFill>
                  <a:srgbClr val="008000"/>
                </a:solidFill>
                <a:latin typeface="Comic Sans MS"/>
                <a:cs typeface="Comic Sans MS"/>
              </a:rPr>
              <a:t>(aber die Abgrenzung ist teilweise schwierig)</a:t>
            </a:r>
          </a:p>
          <a:p>
            <a:pPr lvl="1" algn="r">
              <a:buNone/>
            </a:pPr>
            <a:endParaRPr lang="de-DE" sz="48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Cyberkriminalität</a:t>
            </a:r>
            <a:r>
              <a:rPr lang="de-DE" sz="9600" dirty="0" smtClean="0">
                <a:solidFill>
                  <a:srgbClr val="0070C0"/>
                </a:solidFill>
                <a:latin typeface="Comic Sans MS"/>
                <a:cs typeface="Comic Sans MS"/>
              </a:rPr>
              <a:t>: 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omic Sans MS"/>
                <a:cs typeface="Comic Sans MS"/>
              </a:rPr>
              <a:t>Straftaten mit IT, Onlinebetrug,  Phishing, …</a:t>
            </a:r>
          </a:p>
          <a:p>
            <a:pPr algn="r">
              <a:buNone/>
            </a:pPr>
            <a:r>
              <a:rPr lang="de-DE" sz="9600" dirty="0" err="1" smtClean="0">
                <a:latin typeface="Comic Sans MS"/>
                <a:cs typeface="Comic Sans MS"/>
              </a:rPr>
              <a:t>Hacktivismus</a:t>
            </a:r>
            <a:r>
              <a:rPr lang="de-DE" sz="9600" dirty="0" smtClean="0">
                <a:latin typeface="Comic Sans MS"/>
                <a:cs typeface="Comic Sans MS"/>
              </a:rPr>
              <a:t>: 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politisch motivierte Aktionsformen des Online-Protests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Cyberterror: 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Sabotage und Terror mit IT, 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Straftat oder kriegerischer Akt?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Cyberspionage: 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Spionage mit IT</a:t>
            </a:r>
          </a:p>
          <a:p>
            <a:pPr algn="r">
              <a:buNone/>
            </a:pP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(wirtschaftlich oder militärisch)</a:t>
            </a:r>
          </a:p>
          <a:p>
            <a:pPr algn="r"/>
            <a:endParaRPr lang="de-DE" sz="8000" dirty="0" smtClean="0">
              <a:latin typeface="Comic Sans MS"/>
              <a:cs typeface="Comic Sans MS"/>
            </a:endParaRPr>
          </a:p>
          <a:p>
            <a:endParaRPr lang="de-DE" dirty="0"/>
          </a:p>
        </p:txBody>
      </p:sp>
      <p:pic>
        <p:nvPicPr>
          <p:cNvPr id="4" name="Bild 4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89040"/>
            <a:ext cx="3672408" cy="1955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40768"/>
            <a:ext cx="8892480" cy="4525963"/>
          </a:xfrm>
        </p:spPr>
        <p:txBody>
          <a:bodyPr>
            <a:normAutofit fontScale="25000" lnSpcReduction="20000"/>
          </a:bodyPr>
          <a:lstStyle/>
          <a:p>
            <a:pPr lvl="1" algn="r">
              <a:buNone/>
            </a:pPr>
            <a:r>
              <a:rPr lang="de-DE" sz="11200" dirty="0" smtClean="0">
                <a:latin typeface="Comic Sans MS"/>
                <a:cs typeface="Comic Sans MS"/>
              </a:rPr>
              <a:t>Wettrüsten: staatliche </a:t>
            </a:r>
            <a:r>
              <a:rPr lang="de-DE" sz="11200" dirty="0" err="1" smtClean="0">
                <a:latin typeface="Comic Sans MS"/>
                <a:cs typeface="Comic Sans MS"/>
              </a:rPr>
              <a:t>Cyberwar</a:t>
            </a:r>
            <a:r>
              <a:rPr lang="de-DE" sz="11200" dirty="0" smtClean="0">
                <a:latin typeface="Comic Sans MS"/>
                <a:cs typeface="Comic Sans MS"/>
              </a:rPr>
              <a:t>-Einheiten </a:t>
            </a:r>
          </a:p>
          <a:p>
            <a:pPr lvl="1" algn="r">
              <a:buNone/>
            </a:pPr>
            <a:endParaRPr lang="de-DE" sz="25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USA: 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United States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Cyber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Command (USCYBERCOM)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China: 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„Blaue Armee“, Hackereinheit, offiziell rein defensiv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Russland: 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verdächtigt, offensiv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Cyberwarfare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zu betreiben oder zu unterstützen  (Estland, Georgien, Kirgisistan) 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Iran: 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nach eigenen Angaben weltweit zweitgrößte Einheit</a:t>
            </a: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Israel: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Cyber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defense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taskforce</a:t>
            </a:r>
            <a:endParaRPr lang="de-DE" sz="96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9600" dirty="0" smtClean="0">
                <a:latin typeface="Comic Sans MS"/>
                <a:cs typeface="Comic Sans MS"/>
              </a:rPr>
              <a:t>Großbritannien: 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Government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Commnication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de-DE" sz="96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Headquarters</a:t>
            </a:r>
            <a:r>
              <a:rPr lang="de-DE" sz="96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(GCHQ)</a:t>
            </a:r>
          </a:p>
          <a:p>
            <a:pPr algn="r"/>
            <a:endParaRPr lang="de-DE" sz="6000" dirty="0" smtClean="0">
              <a:latin typeface="Comic Sans MS"/>
              <a:cs typeface="Comic Sans MS"/>
            </a:endParaRPr>
          </a:p>
          <a:p>
            <a:pPr algn="r"/>
            <a:endParaRPr lang="de-DE" sz="60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11200" dirty="0" smtClean="0">
                <a:solidFill>
                  <a:srgbClr val="0000FF"/>
                </a:solidFill>
                <a:latin typeface="Comic Sans MS"/>
                <a:cs typeface="Comic Sans MS"/>
              </a:rPr>
              <a:t>Initiativen in 140 Staaten</a:t>
            </a:r>
            <a:r>
              <a:rPr lang="de-DE" sz="11200" dirty="0" smtClean="0">
                <a:solidFill>
                  <a:srgbClr val="0070C0"/>
                </a:solidFill>
                <a:latin typeface="Comic Sans MS"/>
                <a:cs typeface="Comic Sans MS"/>
              </a:rPr>
              <a:t> </a:t>
            </a:r>
            <a:r>
              <a:rPr lang="de-DE" sz="112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(meist offensiv)</a:t>
            </a:r>
          </a:p>
          <a:p>
            <a:pPr algn="r"/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90872" y="269776"/>
            <a:ext cx="82296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+mj-cs"/>
              </a:rPr>
              <a:t>Cyberkrieg</a:t>
            </a:r>
            <a:endParaRPr kumimoji="0" lang="de-DE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ＭＳ Ｐゴシック" pitchFamily="34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BITC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89" y="4293097"/>
            <a:ext cx="1784972" cy="892486"/>
          </a:xfrm>
          <a:prstGeom prst="rect">
            <a:avLst/>
          </a:prstGeom>
        </p:spPr>
      </p:pic>
      <p:pic>
        <p:nvPicPr>
          <p:cNvPr id="7" name="Picture 6" descr="Logo_BS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49" y="1331640"/>
            <a:ext cx="2808312" cy="144928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lvl="1" algn="r">
              <a:buNone/>
            </a:pPr>
            <a:r>
              <a:rPr lang="de-DE" sz="11200" dirty="0" smtClean="0">
                <a:latin typeface="Comic Sans MS"/>
                <a:cs typeface="Comic Sans MS"/>
              </a:rPr>
              <a:t> … und Deutschland</a:t>
            </a:r>
          </a:p>
          <a:p>
            <a:pPr lvl="1"/>
            <a:endParaRPr lang="de-DE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8000" dirty="0" smtClean="0">
                <a:latin typeface="Comic Sans MS"/>
                <a:cs typeface="Comic Sans MS"/>
              </a:rPr>
              <a:t> Nationaler Cybersicherheitsrat (seit 23.02.2011)</a:t>
            </a:r>
          </a:p>
          <a:p>
            <a:pPr lvl="1" algn="r">
              <a:buNone/>
            </a:pPr>
            <a:r>
              <a:rPr lang="de-DE" sz="80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bei „Die Beauftragte der Bundesregierung für Informationstechnik“</a:t>
            </a:r>
          </a:p>
          <a:p>
            <a:pPr lvl="1" algn="r">
              <a:buNone/>
            </a:pPr>
            <a:endParaRPr lang="de-DE" sz="80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8000" dirty="0" smtClean="0">
                <a:latin typeface="Comic Sans MS"/>
                <a:cs typeface="Comic Sans MS"/>
              </a:rPr>
              <a:t> Nationales Cyberabwehrzentrum (seit 01.04.2011)</a:t>
            </a:r>
          </a:p>
          <a:p>
            <a:pPr lvl="1" algn="r">
              <a:buNone/>
            </a:pPr>
            <a:r>
              <a:rPr lang="de-DE" sz="80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mit BSI, </a:t>
            </a:r>
            <a:r>
              <a:rPr lang="de-DE" sz="8000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BfV</a:t>
            </a:r>
            <a:r>
              <a:rPr lang="de-DE" sz="80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, BBK sowie assoziiert BKA, BND, Bundespolizei, Bundeswehr sowie Zollkriminalamt</a:t>
            </a:r>
          </a:p>
          <a:p>
            <a:pPr lvl="1" algn="r">
              <a:buNone/>
            </a:pPr>
            <a:endParaRPr lang="de-DE" sz="80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8000" dirty="0" smtClean="0">
                <a:latin typeface="Comic Sans MS"/>
                <a:cs typeface="Comic Sans MS"/>
              </a:rPr>
              <a:t>Allianz für Cybersicherheit (seit 19.11.2012) </a:t>
            </a:r>
          </a:p>
          <a:p>
            <a:pPr lvl="1" algn="r">
              <a:buNone/>
            </a:pPr>
            <a:r>
              <a:rPr lang="de-DE" sz="80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BSI und Bundesverband Informationswirtschaft, Telekommunikation und neue Medien e.V. (BITKOM)</a:t>
            </a:r>
          </a:p>
          <a:p>
            <a:pPr lvl="1" algn="r"/>
            <a:endParaRPr lang="de-DE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8000" dirty="0" smtClean="0">
                <a:latin typeface="Comic Sans MS"/>
                <a:cs typeface="Comic Sans MS"/>
              </a:rPr>
              <a:t>Bundesbehörden haben eigene Cybereinheiten </a:t>
            </a:r>
          </a:p>
          <a:p>
            <a:pPr lvl="1" algn="r">
              <a:buNone/>
            </a:pPr>
            <a:endParaRPr lang="de-DE" sz="72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9600" dirty="0" smtClean="0">
                <a:solidFill>
                  <a:srgbClr val="0000FF"/>
                </a:solidFill>
                <a:latin typeface="Comic Sans MS"/>
                <a:cs typeface="Comic Sans MS"/>
              </a:rPr>
              <a:t>Strukturen intransparent und Kontrolle unklar</a:t>
            </a:r>
          </a:p>
          <a:p>
            <a:pPr lvl="1" algn="r">
              <a:buNone/>
            </a:pPr>
            <a:endParaRPr lang="de-DE" sz="74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logo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56992"/>
            <a:ext cx="2449519" cy="986942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90872" y="26977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 smtClean="0">
                <a:solidFill>
                  <a:srgbClr val="A50021"/>
                </a:solidFill>
                <a:latin typeface="Comic Sans MS" pitchFamily="66" charset="0"/>
              </a:rPr>
              <a:t>Cyberkrieg</a:t>
            </a:r>
            <a:endParaRPr lang="de-DE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85800"/>
            <a:ext cx="8435280" cy="1143000"/>
          </a:xfrm>
        </p:spPr>
        <p:txBody>
          <a:bodyPr>
            <a:noAutofit/>
          </a:bodyPr>
          <a:lstStyle/>
          <a:p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>Cyberbedrohungen: Rüstungsspirale</a:t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b="1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4525963"/>
          </a:xfrm>
        </p:spPr>
        <p:txBody>
          <a:bodyPr>
            <a:normAutofit/>
          </a:bodyPr>
          <a:lstStyle/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Cyberkrieg scheint militärisch attraktiv</a:t>
            </a:r>
          </a:p>
          <a:p>
            <a:pPr lvl="1"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keine Gefährdung der eigenen Soldaten</a:t>
            </a: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Rückverfolgung schwierig</a:t>
            </a: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zivile Ziele schwächen Gegner</a:t>
            </a: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Angriff einfacher als Verteidigung</a:t>
            </a: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Angriffsmittel billig, verfügbar und  leicht handhabbar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Verstärkung der Tendenz zum asymmetrischen Krieg</a:t>
            </a:r>
          </a:p>
          <a:p>
            <a:pPr algn="r">
              <a:buNone/>
            </a:pP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(Gegenwehr durch Attentate, Guerilla-Krieg)</a:t>
            </a:r>
          </a:p>
          <a:p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>Cyberkrieg</a:t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b="1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914400"/>
            <a:ext cx="8435280" cy="5040560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latin typeface="Comic Sans MS"/>
                <a:cs typeface="Comic Sans MS"/>
              </a:rPr>
              <a:t>Staat, Unternehmen und </a:t>
            </a:r>
            <a:r>
              <a:rPr lang="de-DE" sz="2000" dirty="0" err="1" smtClean="0">
                <a:latin typeface="Comic Sans MS"/>
                <a:cs typeface="Comic Sans MS"/>
              </a:rPr>
              <a:t>BürgerInnen</a:t>
            </a:r>
            <a:r>
              <a:rPr lang="de-DE" sz="2000" dirty="0" smtClean="0">
                <a:latin typeface="Comic Sans MS"/>
                <a:cs typeface="Comic Sans MS"/>
              </a:rPr>
              <a:t> gefährdet </a:t>
            </a: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solidFill>
                  <a:srgbClr val="00B050"/>
                </a:solidFill>
                <a:latin typeface="Comic Sans MS"/>
                <a:cs typeface="Comic Sans MS"/>
              </a:rPr>
              <a:t>(gezielt, als Zufallstreffer oder als Kollateralschaden)</a:t>
            </a:r>
          </a:p>
          <a:p>
            <a:pPr algn="r">
              <a:buNone/>
            </a:pPr>
            <a:endParaRPr lang="de-DE" sz="8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000" dirty="0" smtClean="0">
                <a:latin typeface="Comic Sans MS"/>
                <a:cs typeface="Comic Sans MS"/>
              </a:rPr>
              <a:t>Rechner sind meist vernetzt und leicht </a:t>
            </a:r>
            <a:r>
              <a:rPr lang="de-DE" sz="2000" dirty="0" smtClean="0">
                <a:latin typeface="Comic Sans MS"/>
                <a:cs typeface="Comic Sans MS"/>
              </a:rPr>
              <a:t>angreifbar</a:t>
            </a:r>
          </a:p>
          <a:p>
            <a:pPr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000" dirty="0" smtClean="0">
                <a:latin typeface="Comic Sans MS"/>
                <a:cs typeface="Comic Sans MS"/>
              </a:rPr>
              <a:t>mit der Komplexität der Systeme und Anwendungen wächst die Häufigkeit von Schwachstellen, Fehlkonfigurationen, unbekanntem Verhalten,…</a:t>
            </a:r>
          </a:p>
          <a:p>
            <a:pPr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000" dirty="0" smtClean="0">
                <a:latin typeface="Comic Sans MS"/>
                <a:cs typeface="Comic Sans MS"/>
              </a:rPr>
              <a:t>IT-Sicherheit ist selten ein Designziel in IT-Projekten</a:t>
            </a:r>
          </a:p>
          <a:p>
            <a:pPr algn="r">
              <a:buNone/>
            </a:pPr>
            <a:r>
              <a:rPr lang="de-DE" sz="800" dirty="0" smtClean="0">
                <a:latin typeface="Comic Sans MS"/>
                <a:cs typeface="Comic Sans MS"/>
              </a:rPr>
              <a:t> </a:t>
            </a: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latin typeface="Comic Sans MS"/>
                <a:cs typeface="Comic Sans MS"/>
              </a:rPr>
              <a:t>digitalisierte Gesellschaft als Ganzes ist hochgradig</a:t>
            </a: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latin typeface="Comic Sans MS"/>
                <a:cs typeface="Comic Sans MS"/>
              </a:rPr>
              <a:t>abhängig von  kritischer Infrastruktur </a:t>
            </a: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solidFill>
                  <a:srgbClr val="00B050"/>
                </a:solidFill>
                <a:latin typeface="Comic Sans MS"/>
                <a:cs typeface="Comic Sans MS"/>
              </a:rPr>
              <a:t>(Elektrizität, Transport, Information, Wasser, …)</a:t>
            </a:r>
          </a:p>
          <a:p>
            <a:pPr algn="r">
              <a:spcBef>
                <a:spcPts val="0"/>
              </a:spcBef>
              <a:buNone/>
            </a:pPr>
            <a:endParaRPr lang="de-DE" sz="8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latin typeface="Comic Sans MS"/>
                <a:cs typeface="Comic Sans MS"/>
              </a:rPr>
              <a:t>Freiheit des Internets/der Gesellschaft ist bedroht </a:t>
            </a:r>
          </a:p>
          <a:p>
            <a:pPr algn="r">
              <a:spcBef>
                <a:spcPts val="0"/>
              </a:spcBef>
              <a:buNone/>
            </a:pPr>
            <a:r>
              <a:rPr lang="de-DE" sz="2000" dirty="0" smtClean="0">
                <a:solidFill>
                  <a:srgbClr val="00B050"/>
                </a:solidFill>
                <a:latin typeface="Comic Sans MS"/>
                <a:cs typeface="Comic Sans MS"/>
              </a:rPr>
              <a:t>(z .B. durch Sicherheitsgesetze</a:t>
            </a:r>
            <a:r>
              <a:rPr lang="de-DE" sz="2000" dirty="0" smtClean="0">
                <a:solidFill>
                  <a:srgbClr val="00B050"/>
                </a:solidFill>
                <a:latin typeface="Comic Sans MS"/>
                <a:cs typeface="Comic Sans MS"/>
              </a:rPr>
              <a:t>)</a:t>
            </a:r>
          </a:p>
          <a:p>
            <a:pPr algn="r">
              <a:spcBef>
                <a:spcPts val="0"/>
              </a:spcBef>
              <a:buNone/>
            </a:pPr>
            <a:endParaRPr lang="de-DE" sz="800" dirty="0" smtClean="0">
              <a:solidFill>
                <a:srgbClr val="00B050"/>
              </a:solidFill>
              <a:latin typeface="Comic Sans MS"/>
              <a:cs typeface="Comic Sans MS"/>
            </a:endParaRPr>
          </a:p>
          <a:p>
            <a:pPr lvl="1" algn="r">
              <a:spcBef>
                <a:spcPts val="0"/>
              </a:spcBef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Cyber-Abrüstung Gebot der Stunde</a:t>
            </a:r>
          </a:p>
          <a:p>
            <a:pPr lvl="1" algn="r">
              <a:buNone/>
            </a:pPr>
            <a:endParaRPr lang="de-DE" sz="3100" dirty="0" smtClean="0">
              <a:latin typeface="Comic Sans MS"/>
              <a:cs typeface="Comic Sans MS"/>
            </a:endParaRPr>
          </a:p>
          <a:p>
            <a:pPr algn="r"/>
            <a:endParaRPr lang="de-DE" sz="1700" dirty="0" smtClean="0">
              <a:latin typeface="Comic Sans MS"/>
              <a:cs typeface="Comic Sans MS"/>
            </a:endParaRPr>
          </a:p>
          <a:p>
            <a:pPr algn="r">
              <a:buNone/>
            </a:pPr>
            <a:endParaRPr lang="de-DE" sz="1700" dirty="0" smtClean="0">
              <a:latin typeface="Comic Sans MS"/>
              <a:cs typeface="Comic Sans MS"/>
            </a:endParaRPr>
          </a:p>
          <a:p>
            <a:pPr algn="r"/>
            <a:endParaRPr lang="de-DE" sz="1700" dirty="0" smtClean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000" dirty="0" smtClean="0">
                <a:latin typeface="Comic Sans MS"/>
                <a:cs typeface="Comic Sans MS"/>
              </a:rPr>
              <a:t> </a:t>
            </a:r>
            <a:endParaRPr lang="de-DE" sz="2000" dirty="0" smtClean="0">
              <a:latin typeface="Comic Sans MS"/>
              <a:cs typeface="Comic Sans MS"/>
            </a:endParaRPr>
          </a:p>
          <a:p>
            <a:pPr algn="r">
              <a:buNone/>
            </a:pPr>
            <a:endParaRPr lang="de-DE" sz="2000" dirty="0" smtClean="0">
              <a:solidFill>
                <a:srgbClr val="00B050"/>
              </a:solidFill>
              <a:latin typeface="Comic Sans MS"/>
              <a:cs typeface="Comic Sans MS"/>
            </a:endParaRPr>
          </a:p>
          <a:p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feld 1"/>
          <p:cNvSpPr txBox="1">
            <a:spLocks noChangeArrowheads="1"/>
          </p:cNvSpPr>
          <p:nvPr/>
        </p:nvSpPr>
        <p:spPr bwMode="auto">
          <a:xfrm>
            <a:off x="4009718" y="381000"/>
            <a:ext cx="46770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poetisches </a:t>
            </a:r>
            <a:r>
              <a:rPr lang="de-DE" sz="3200" b="1" dirty="0" smtClean="0">
                <a:solidFill>
                  <a:srgbClr val="A50021"/>
                </a:solidFill>
                <a:latin typeface="Comic Sans MS" charset="0"/>
              </a:rPr>
              <a:t>Intermezzo</a:t>
            </a:r>
            <a:endParaRPr lang="de-DE" sz="3200" dirty="0">
              <a:solidFill>
                <a:srgbClr val="A50021"/>
              </a:solidFill>
            </a:endParaRPr>
          </a:p>
        </p:txBody>
      </p:sp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152400" y="1143000"/>
            <a:ext cx="8534400" cy="58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de-D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cs typeface="Comic Sans MS"/>
              </a:rPr>
              <a:t>den fleißigen Kuchenbäckerinnen und –</a:t>
            </a:r>
            <a:r>
              <a:rPr lang="de-D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cs typeface="Comic Sans MS"/>
              </a:rPr>
              <a:t>bäcker</a:t>
            </a:r>
            <a:r>
              <a:rPr lang="de-D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cs typeface="Comic Sans MS"/>
              </a:rPr>
              <a:t> gewidmet</a:t>
            </a:r>
          </a:p>
          <a:p>
            <a:pPr algn="r"/>
            <a:endParaRPr lang="de-DE" sz="2400" b="1" dirty="0" smtClean="0">
              <a:latin typeface="Comic Sans MS"/>
              <a:cs typeface="Comic Sans MS"/>
            </a:endParaRPr>
          </a:p>
          <a:p>
            <a:pPr algn="r"/>
            <a:r>
              <a:rPr lang="de-DE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Titel</a:t>
            </a:r>
            <a:r>
              <a:rPr lang="de-DE" sz="2400" b="1" dirty="0" smtClean="0">
                <a:latin typeface="Comic Sans MS"/>
                <a:cs typeface="Comic Sans MS"/>
              </a:rPr>
              <a:t>:</a:t>
            </a: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r>
              <a:rPr sz="2400" b="1" dirty="0" smtClean="0">
                <a:latin typeface="Comic Sans MS"/>
                <a:cs typeface="Comic Sans MS"/>
              </a:rPr>
              <a:t>Abgang</a:t>
            </a:r>
            <a:r>
              <a:rPr lang="de-DE" sz="2400" b="1" dirty="0" smtClean="0">
                <a:latin typeface="Comic Sans MS"/>
                <a:cs typeface="Comic Sans MS"/>
              </a:rPr>
              <a:t> </a:t>
            </a:r>
            <a:r>
              <a:rPr lang="de-DE" sz="2400" b="1" dirty="0" err="1" smtClean="0">
                <a:latin typeface="Comic Sans MS"/>
                <a:cs typeface="Comic Sans MS"/>
              </a:rPr>
              <a:t>aka</a:t>
            </a:r>
            <a:r>
              <a:rPr lang="de-DE" sz="2400" b="1" dirty="0" smtClean="0">
                <a:latin typeface="Comic Sans MS"/>
                <a:cs typeface="Comic Sans MS"/>
              </a:rPr>
              <a:t> Abschied</a:t>
            </a:r>
          </a:p>
          <a:p>
            <a:pPr algn="r"/>
            <a:endParaRPr lang="de-DE" sz="2400" b="1" dirty="0" smtClean="0">
              <a:latin typeface="Comic Sans MS"/>
              <a:cs typeface="Comic Sans MS"/>
            </a:endParaRPr>
          </a:p>
          <a:p>
            <a:pPr algn="r"/>
            <a:r>
              <a:rPr lang="de-DE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Warnung:</a:t>
            </a: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r>
              <a:rPr lang="de-DE" sz="2400" b="1" dirty="0" smtClean="0">
                <a:latin typeface="Comic Sans MS"/>
                <a:cs typeface="Comic Sans MS"/>
              </a:rPr>
              <a:t>mehr Konstrukt als Gedicht</a:t>
            </a: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r>
              <a:rPr lang="de-DE" sz="2400" b="1" dirty="0" smtClean="0">
                <a:latin typeface="Comic Sans MS"/>
                <a:cs typeface="Comic Sans MS"/>
              </a:rPr>
              <a:t>der Sinn steckt im Unsinn (mit etwas Hintersinn)</a:t>
            </a: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endParaRPr lang="de-DE" sz="1200" b="1" dirty="0" smtClean="0">
              <a:latin typeface="Comic Sans MS"/>
              <a:cs typeface="Comic Sans MS"/>
            </a:endParaRPr>
          </a:p>
          <a:p>
            <a:pPr algn="r"/>
            <a:r>
              <a:rPr lang="de-DE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interaktiv</a:t>
            </a:r>
            <a:r>
              <a:rPr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sz="24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endParaRPr lang="de-DE" dirty="0" smtClean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wie </a:t>
            </a: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geht`s</a:t>
            </a: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?</a:t>
            </a:r>
            <a:b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/>
            </a:r>
            <a:b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endParaRPr lang="de-DE" sz="6000" b="1" dirty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152400" y="6858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was ist mit der Uhr?</a:t>
            </a: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endParaRPr lang="de-DE" sz="6000" b="1" dirty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die Blumen? </a:t>
            </a: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die Variable fehlt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333375"/>
            <a:ext cx="8435975" cy="452596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Tx/>
              <a:buNone/>
            </a:pPr>
            <a:r>
              <a:rPr lang="de-DE" sz="2800" dirty="0" smtClean="0">
                <a:latin typeface="Comic Sans MS" pitchFamily="66" charset="0"/>
              </a:rPr>
              <a:t>der Deutsche Bundestag lehnte 1949 eine nationale Wiederbewaffnung ab….</a:t>
            </a:r>
          </a:p>
          <a:p>
            <a:pPr algn="r" eaLnBrk="1" hangingPunct="1">
              <a:buFontTx/>
              <a:buNone/>
            </a:pPr>
            <a:endParaRPr lang="de-DE" sz="1100" dirty="0" smtClean="0"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800" dirty="0" smtClean="0">
                <a:latin typeface="Comic Sans MS" pitchFamily="66" charset="0"/>
              </a:rPr>
              <a:t>….aber 1956:</a:t>
            </a:r>
          </a:p>
          <a:p>
            <a:pPr algn="r" eaLnBrk="1" hangingPunct="1">
              <a:buFontTx/>
              <a:buNone/>
            </a:pPr>
            <a:endParaRPr lang="de-DE" sz="1100" b="1" dirty="0" smtClean="0"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800" b="1" dirty="0" smtClean="0">
                <a:latin typeface="Comic Sans MS" pitchFamily="66" charset="0"/>
              </a:rPr>
              <a:t>Der Bund stellt </a:t>
            </a:r>
          </a:p>
          <a:p>
            <a:pPr algn="r" eaLnBrk="1" hangingPunct="1">
              <a:buFontTx/>
              <a:buNone/>
            </a:pPr>
            <a:r>
              <a:rPr lang="de-DE" sz="2800" b="1" dirty="0" smtClean="0">
                <a:latin typeface="Comic Sans MS" pitchFamily="66" charset="0"/>
              </a:rPr>
              <a:t>Streitkräfte zur </a:t>
            </a:r>
          </a:p>
          <a:p>
            <a:pPr algn="r" eaLnBrk="1" hangingPunct="1">
              <a:buFontTx/>
              <a:buNone/>
            </a:pPr>
            <a:r>
              <a:rPr lang="de-DE" sz="2800" b="1" dirty="0" smtClean="0">
                <a:latin typeface="Comic Sans MS" pitchFamily="66" charset="0"/>
              </a:rPr>
              <a:t>Verteidigung </a:t>
            </a:r>
          </a:p>
          <a:p>
            <a:pPr algn="r" eaLnBrk="1" hangingPunct="1">
              <a:buFontTx/>
              <a:buNone/>
            </a:pPr>
            <a:r>
              <a:rPr lang="de-DE" sz="2800" b="1" dirty="0" smtClean="0">
                <a:latin typeface="Comic Sans MS" pitchFamily="66" charset="0"/>
              </a:rPr>
              <a:t>auf....</a:t>
            </a:r>
          </a:p>
          <a:p>
            <a:pPr algn="r" eaLnBrk="1" hangingPunct="1">
              <a:buFontTx/>
              <a:buNone/>
            </a:pPr>
            <a:r>
              <a:rPr lang="de-DE" sz="2000" dirty="0" smtClean="0">
                <a:solidFill>
                  <a:srgbClr val="008000"/>
                </a:solidFill>
                <a:latin typeface="Comic Sans MS" pitchFamily="66" charset="0"/>
              </a:rPr>
              <a:t>(Artikel 87a(1))</a:t>
            </a: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7171" name="Picture 6" descr="Grundgesetz_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800" y="3284984"/>
            <a:ext cx="3456384" cy="257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ie-wieder-krie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908720"/>
            <a:ext cx="2447801" cy="321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es schneit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/>
              <a:t/>
            </a:r>
            <a:br>
              <a:rPr sz="2400" dirty="0" smtClean="0"/>
            </a:br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wieso hängt das da?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ich oder du? </a:t>
            </a:r>
            <a:endParaRPr lang="de-DE" sz="6000" b="1" dirty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was ist los?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/>
              <a:t/>
            </a:r>
            <a:br>
              <a:rPr sz="2400" dirty="0" smtClean="0"/>
            </a:br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los? - es geht nicht voran</a:t>
            </a:r>
            <a:endParaRPr lang="de-DE" sz="2400" dirty="0" smtClean="0">
              <a:latin typeface="Comic Sans MS"/>
              <a:cs typeface="Comic Sans MS"/>
            </a:endParaRPr>
          </a:p>
          <a:p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Hefe hinein </a:t>
            </a:r>
            <a:r>
              <a:rPr sz="6000" b="1" dirty="0" smtClean="0">
                <a:solidFill>
                  <a:srgbClr val="800000"/>
                </a:solidFill>
              </a:rPr>
              <a:t/>
            </a:r>
            <a:br>
              <a:rPr sz="6000" b="1" dirty="0" smtClean="0">
                <a:solidFill>
                  <a:srgbClr val="800000"/>
                </a:solidFill>
              </a:rPr>
            </a:b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los? - es geht nicht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Hefe hinein - der Teig geht auf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was ist drin? </a:t>
            </a: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los? - es geht nicht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Hefe hinein - der Teig geht auf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drin? - die Dose geht nicht auf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bleiben sie? </a:t>
            </a:r>
            <a:r>
              <a:rPr sz="6000" b="1" dirty="0" smtClean="0">
                <a:solidFill>
                  <a:srgbClr val="800000"/>
                </a:solidFill>
              </a:rPr>
              <a:t/>
            </a:r>
            <a:br>
              <a:rPr sz="6000" b="1" dirty="0" smtClean="0">
                <a:solidFill>
                  <a:srgbClr val="800000"/>
                </a:solidFill>
              </a:rPr>
            </a:b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los? - es geht nicht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Hefe hinein - der Teig geht auf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drin? - die Dose geht nicht auf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bleiben sie? - sie gehen aus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trotz Kurzschluss´</a:t>
            </a: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701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sz="2400" dirty="0" smtClean="0">
                <a:latin typeface="Comic Sans MS"/>
                <a:cs typeface="Comic Sans MS"/>
              </a:rPr>
              <a:t>wie </a:t>
            </a:r>
            <a:r>
              <a:rPr sz="2400" dirty="0" smtClean="0">
                <a:latin typeface="Comic Sans MS"/>
                <a:cs typeface="Comic Sans MS"/>
              </a:rPr>
              <a:t>geht`s? - es geht 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</a:t>
            </a:r>
            <a:r>
              <a:rPr sz="2400" dirty="0" smtClean="0">
                <a:latin typeface="Comic Sans MS"/>
                <a:cs typeface="Comic Sans MS"/>
              </a:rPr>
              <a:t>ist mit der Uhr?</a:t>
            </a:r>
            <a:r>
              <a:rPr sz="2400" dirty="0" smtClean="0">
                <a:latin typeface="Comic Sans MS"/>
                <a:cs typeface="Comic Sans MS"/>
              </a:rPr>
              <a:t> - sie geht nicht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Blumen? - sie gehen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die Variable fehlt - sie geht nicht ein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es schneit - die Lawine geht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wieso hängt das da? - es geht nicht ab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ich oder du? - der Esel geht immer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los? - es geht nicht voran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Hefe hinein - der Teig geht auf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was ist drin? - die Dose geht nicht auf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bleiben sie? - sie gehen aus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trotz Kurzschluss´ - das Licht geht nicht aus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den Kopf gestoßen </a:t>
            </a:r>
            <a:r>
              <a:rPr sz="6000" b="1" dirty="0" smtClean="0">
                <a:solidFill>
                  <a:srgbClr val="800000"/>
                </a:solidFill>
              </a:rPr>
              <a:t/>
            </a:r>
            <a:br>
              <a:rPr sz="6000" b="1" dirty="0" smtClean="0">
                <a:solidFill>
                  <a:srgbClr val="800000"/>
                </a:solidFill>
              </a:rPr>
            </a:b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....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den Kopf gestoßen - der Schmerz geht vorbei </a:t>
            </a:r>
            <a:endParaRPr lang="de-DE" sz="2400" dirty="0" smtClean="0">
              <a:latin typeface="Comic Sans MS"/>
              <a:cs typeface="Comic Sans MS"/>
            </a:endParaRPr>
          </a:p>
          <a:p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den Eisberg gerammt </a:t>
            </a:r>
            <a:r>
              <a:rPr sz="6000" b="1" dirty="0" smtClean="0">
                <a:solidFill>
                  <a:srgbClr val="800000"/>
                </a:solidFill>
              </a:rPr>
              <a:t/>
            </a:r>
            <a:br>
              <a:rPr sz="6000" b="1" dirty="0" smtClean="0">
                <a:solidFill>
                  <a:srgbClr val="800000"/>
                </a:solidFill>
              </a:rPr>
            </a:b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488950"/>
            <a:ext cx="5867401" cy="522605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Tx/>
              <a:buNone/>
            </a:pPr>
            <a:r>
              <a:rPr lang="de-DE" b="1" dirty="0" err="1" smtClean="0">
                <a:solidFill>
                  <a:srgbClr val="A50021"/>
                </a:solidFill>
                <a:latin typeface="Comic Sans MS" pitchFamily="66" charset="0"/>
              </a:rPr>
              <a:t>Zwei-plus-Vier-Vertrag</a:t>
            </a:r>
            <a:endParaRPr lang="de-DE" b="1" dirty="0" smtClean="0">
              <a:solidFill>
                <a:srgbClr val="A50021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endParaRPr lang="de-DE" sz="1600" b="1" dirty="0" smtClean="0">
              <a:solidFill>
                <a:srgbClr val="008000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8000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000" dirty="0" smtClean="0">
                <a:latin typeface="Comic Sans MS"/>
                <a:cs typeface="Comic Sans MS"/>
              </a:rPr>
              <a:t>Die </a:t>
            </a:r>
            <a:r>
              <a:rPr lang="de-DE" sz="2000" dirty="0" smtClean="0">
                <a:latin typeface="Comic Sans MS" pitchFamily="66" charset="0"/>
              </a:rPr>
              <a:t>Regierungen der Bundesrepublik Deutschland und der Deutschen Demokratischen Republik bekräftigen ihre Erklärungen, dass von deutschem Boden nur Frieden ausgehen wird...</a:t>
            </a:r>
          </a:p>
          <a:p>
            <a:pPr algn="r" eaLnBrk="1" hangingPunct="1">
              <a:buFontTx/>
              <a:buNone/>
            </a:pPr>
            <a:endParaRPr lang="de-DE" sz="2000" dirty="0" smtClean="0"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000" dirty="0" smtClean="0">
                <a:latin typeface="Comic Sans MS" pitchFamily="66" charset="0"/>
              </a:rPr>
              <a:t>... erklären, </a:t>
            </a:r>
            <a:r>
              <a:rPr lang="de-DE" sz="2000" dirty="0" err="1" smtClean="0">
                <a:latin typeface="Comic Sans MS" pitchFamily="66" charset="0"/>
              </a:rPr>
              <a:t>daß</a:t>
            </a:r>
            <a:r>
              <a:rPr lang="de-DE" sz="2000" dirty="0" smtClean="0">
                <a:latin typeface="Comic Sans MS" pitchFamily="66" charset="0"/>
              </a:rPr>
              <a:t> das vereinte Deutschland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de-DE" sz="2000" dirty="0" smtClean="0">
                <a:latin typeface="Comic Sans MS" pitchFamily="66" charset="0"/>
              </a:rPr>
              <a:t>keine seiner Waffen jemals einsetzen wird,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de-DE" sz="2000" dirty="0" smtClean="0">
                <a:latin typeface="Comic Sans MS" pitchFamily="66" charset="0"/>
              </a:rPr>
              <a:t>es sei denn in Übereinstimmung mit seiner Verfassung und der Charta der Vereinten Nationen.</a:t>
            </a:r>
            <a:endParaRPr lang="de-DE" sz="2000" u="sng" dirty="0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8195" name="Bild 3" descr="220px-Bundesarchiv_Bild_183-1990-0622-028,_Berlin,_Abriss_Checkpoint_Charl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50963"/>
            <a:ext cx="2519363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....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den Kopf gestoßen - der Schmerz geht vorbei </a:t>
            </a:r>
            <a:endParaRPr lang="de-DE" sz="2400" dirty="0" smtClean="0">
              <a:latin typeface="Comic Sans MS"/>
              <a:cs typeface="Comic Sans MS"/>
            </a:endParaRPr>
          </a:p>
          <a:p>
            <a:r>
              <a:rPr sz="2400" dirty="0" smtClean="0">
                <a:latin typeface="Comic Sans MS"/>
                <a:cs typeface="Comic Sans MS"/>
              </a:rPr>
              <a:t>den Eisberg gerammt - das Schiff geht unter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kommt ihr zurecht? </a:t>
            </a:r>
            <a:r>
              <a:rPr sz="6000" b="1" dirty="0" smtClean="0">
                <a:solidFill>
                  <a:srgbClr val="800000"/>
                </a:solidFill>
              </a:rPr>
              <a:t/>
            </a:r>
            <a:br>
              <a:rPr sz="6000" b="1" dirty="0" smtClean="0">
                <a:solidFill>
                  <a:srgbClr val="800000"/>
                </a:solidFill>
              </a:rPr>
            </a:b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....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den Kopf gestoßen - der Schmerz geht vorbei </a:t>
            </a:r>
            <a:endParaRPr lang="de-DE" sz="2400" dirty="0" smtClean="0">
              <a:latin typeface="Comic Sans MS"/>
              <a:cs typeface="Comic Sans MS"/>
            </a:endParaRPr>
          </a:p>
          <a:p>
            <a:r>
              <a:rPr sz="2400" dirty="0" smtClean="0">
                <a:latin typeface="Comic Sans MS"/>
                <a:cs typeface="Comic Sans MS"/>
              </a:rPr>
              <a:t>den Eisberg gerammt - das Schiff geht unter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kommt ihr zurecht? - alles geht schief </a:t>
            </a:r>
            <a:br>
              <a:rPr sz="2400" dirty="0" smtClean="0">
                <a:latin typeface="Comic Sans MS"/>
                <a:cs typeface="Comic Sans MS"/>
              </a:rPr>
            </a:br>
            <a:endParaRPr lang="de-DE" sz="2400" dirty="0" smtClean="0">
              <a:latin typeface="Comic Sans MS"/>
              <a:cs typeface="Comic Sans MS"/>
            </a:endParaRPr>
          </a:p>
          <a:p>
            <a:r>
              <a:rPr sz="6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dreh dich nicht um</a:t>
            </a:r>
            <a:endParaRPr lang="de-DE" sz="6000" b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feld 3"/>
          <p:cNvSpPr txBox="1">
            <a:spLocks noChangeArrowheads="1"/>
          </p:cNvSpPr>
          <p:nvPr/>
        </p:nvSpPr>
        <p:spPr bwMode="auto">
          <a:xfrm>
            <a:off x="304800" y="685800"/>
            <a:ext cx="80772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....</a:t>
            </a:r>
            <a:r>
              <a:rPr sz="2400" dirty="0" smtClean="0">
                <a:latin typeface="Comic Sans MS"/>
                <a:cs typeface="Comic Sans MS"/>
              </a:rPr>
              <a:t/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den Kopf gestoßen - der Schmerz geht vorbei </a:t>
            </a:r>
            <a:endParaRPr lang="de-DE" sz="2400" dirty="0" smtClean="0">
              <a:latin typeface="Comic Sans MS"/>
              <a:cs typeface="Comic Sans MS"/>
            </a:endParaRPr>
          </a:p>
          <a:p>
            <a:r>
              <a:rPr sz="2400" dirty="0" smtClean="0">
                <a:latin typeface="Comic Sans MS"/>
                <a:cs typeface="Comic Sans MS"/>
              </a:rPr>
              <a:t>den Eisberg gerammt - das Schiff geht unter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kommt ihr zurecht? - alles geht schief </a:t>
            </a:r>
            <a:br>
              <a:rPr sz="2400" dirty="0" smtClean="0">
                <a:latin typeface="Comic Sans MS"/>
                <a:cs typeface="Comic Sans MS"/>
              </a:rPr>
            </a:br>
            <a:r>
              <a:rPr sz="2400" dirty="0" smtClean="0">
                <a:latin typeface="Comic Sans MS"/>
                <a:cs typeface="Comic Sans MS"/>
              </a:rPr>
              <a:t>dreh dich nicht um - der Plumpsack geht um</a:t>
            </a:r>
            <a:endParaRPr lang="de-DE" sz="2400" dirty="0" smtClean="0">
              <a:latin typeface="Comic Sans MS"/>
              <a:cs typeface="Comic Sans MS"/>
            </a:endParaRPr>
          </a:p>
          <a:p>
            <a:endParaRPr lang="de-DE" sz="2400" dirty="0" smtClean="0">
              <a:latin typeface="Comic Sans MS"/>
              <a:cs typeface="Comic Sans MS"/>
            </a:endParaRPr>
          </a:p>
          <a:p>
            <a:endParaRPr lang="de-DE" sz="2400" dirty="0" smtClean="0">
              <a:latin typeface="Comic Sans MS"/>
              <a:cs typeface="Comic Sans MS"/>
            </a:endParaRPr>
          </a:p>
          <a:p>
            <a:pPr algn="ctr"/>
            <a:r>
              <a:rPr lang="de-DE" sz="7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danke</a:t>
            </a:r>
            <a:r>
              <a:rPr sz="7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6000" dirty="0" smtClean="0">
                <a:solidFill>
                  <a:srgbClr val="0000FF"/>
                </a:solidFill>
              </a:rPr>
              <a:t/>
            </a:r>
            <a:br>
              <a:rPr sz="6000" dirty="0" smtClean="0">
                <a:solidFill>
                  <a:srgbClr val="0000FF"/>
                </a:solidFill>
              </a:rPr>
            </a:br>
            <a:endParaRPr lang="de-DE" sz="6000" dirty="0" smtClean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endParaRPr lang="de-DE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808037"/>
            <a:ext cx="8435280" cy="5135563"/>
          </a:xfrm>
        </p:spPr>
        <p:txBody>
          <a:bodyPr>
            <a:noAutofit/>
          </a:bodyPr>
          <a:lstStyle/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Eine Kampagne </a:t>
            </a:r>
            <a:r>
              <a:rPr lang="de-DE" sz="2400" dirty="0" smtClean="0">
                <a:latin typeface="Comic Sans MS"/>
                <a:cs typeface="Comic Sans MS"/>
              </a:rPr>
              <a:t>des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 </a:t>
            </a:r>
          </a:p>
          <a:p>
            <a:pPr lvl="1">
              <a:buNone/>
            </a:pPr>
            <a:r>
              <a:rPr lang="de-DE" sz="2400" dirty="0" smtClean="0">
                <a:latin typeface="Comic Sans MS"/>
                <a:cs typeface="Comic Sans MS"/>
              </a:rPr>
              <a:t>Forum </a:t>
            </a:r>
            <a:r>
              <a:rPr lang="de-DE" sz="2400" dirty="0" err="1" smtClean="0">
                <a:latin typeface="Comic Sans MS"/>
                <a:cs typeface="Comic Sans MS"/>
              </a:rPr>
              <a:t>InformatikerInnen</a:t>
            </a:r>
            <a:r>
              <a:rPr lang="de-DE" sz="2400" dirty="0" smtClean="0">
                <a:latin typeface="Comic Sans MS"/>
                <a:cs typeface="Comic Sans MS"/>
              </a:rPr>
              <a:t> für Frieden und gesellschaftliche Verantwortung </a:t>
            </a:r>
            <a:r>
              <a:rPr lang="de-DE" sz="2400" dirty="0" err="1" smtClean="0">
                <a:latin typeface="Comic Sans MS"/>
                <a:cs typeface="Comic Sans MS"/>
              </a:rPr>
              <a:t>e.V</a:t>
            </a: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gefördert von der Stiftung </a:t>
            </a:r>
            <a:r>
              <a:rPr lang="de-DE" sz="2400" dirty="0" err="1" smtClean="0">
                <a:latin typeface="Comic Sans MS"/>
                <a:cs typeface="Comic Sans MS"/>
              </a:rPr>
              <a:t>bridge</a:t>
            </a: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Forderungen:</a:t>
            </a:r>
          </a:p>
          <a:p>
            <a:pPr lvl="1"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die Ächtung jeglicher Form von </a:t>
            </a:r>
            <a:r>
              <a:rPr lang="de-DE" sz="2400" dirty="0" err="1" smtClean="0">
                <a:latin typeface="Comic Sans MS"/>
                <a:cs typeface="Comic Sans MS"/>
              </a:rPr>
              <a:t>Cyberwarfare</a:t>
            </a:r>
            <a:endParaRPr lang="de-DE" sz="24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8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keine </a:t>
            </a:r>
            <a:r>
              <a:rPr lang="de-DE" sz="2400" dirty="0" smtClean="0">
                <a:latin typeface="Comic Sans MS"/>
                <a:cs typeface="Comic Sans MS"/>
              </a:rPr>
              <a:t>militärischen Operationen im Internet!</a:t>
            </a:r>
            <a:endParaRPr lang="de-DE" sz="2400" dirty="0">
              <a:latin typeface="Comic Sans MS"/>
              <a:cs typeface="Comic Sans MS"/>
            </a:endParaRPr>
          </a:p>
        </p:txBody>
      </p:sp>
      <p:pic>
        <p:nvPicPr>
          <p:cNvPr id="4" name="Bild 3" descr="logo_fiff_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694638"/>
            <a:ext cx="1980469" cy="896162"/>
          </a:xfrm>
          <a:prstGeom prst="rect">
            <a:avLst/>
          </a:prstGeom>
        </p:spPr>
      </p:pic>
      <p:pic>
        <p:nvPicPr>
          <p:cNvPr id="5" name="Bild 4" descr="logo_br_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895600"/>
            <a:ext cx="1653153" cy="762000"/>
          </a:xfrm>
          <a:prstGeom prst="rect">
            <a:avLst/>
          </a:prstGeom>
        </p:spPr>
      </p:pic>
      <p:pic>
        <p:nvPicPr>
          <p:cNvPr id="6" name="Bild 5" descr="logo_cp_t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8679"/>
            <a:ext cx="4773509" cy="1411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818856"/>
          </a:xfrm>
        </p:spPr>
        <p:txBody>
          <a:bodyPr>
            <a:normAutofit fontScale="55000" lnSpcReduction="20000"/>
          </a:bodyPr>
          <a:lstStyle/>
          <a:p>
            <a:pPr lvl="1" algn="r">
              <a:buNone/>
            </a:pPr>
            <a:r>
              <a:rPr dirty="0" smtClean="0"/>
              <a:t/>
            </a:r>
            <a:br>
              <a:rPr dirty="0" smtClean="0"/>
            </a:br>
            <a:r>
              <a:rPr lang="de-DE" sz="3200" dirty="0" smtClean="0">
                <a:latin typeface="Comic Sans MS"/>
                <a:cs typeface="Comic Sans MS"/>
              </a:rPr>
              <a:t>ein demokratisch gestaltetes und demokratisch kontrolliertes Internet</a:t>
            </a:r>
          </a:p>
          <a:p>
            <a:pPr lvl="1" algn="r">
              <a:buNone/>
            </a:pP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200" dirty="0" smtClean="0">
                <a:latin typeface="Comic Sans MS"/>
                <a:cs typeface="Comic Sans MS"/>
              </a:rPr>
              <a:t>das dem Frieden dient und nicht der Ausspähung sowie der Unterstützung militärischer Aktionen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3200" dirty="0" smtClean="0">
                <a:latin typeface="Comic Sans MS"/>
                <a:cs typeface="Comic Sans MS"/>
              </a:rPr>
              <a:t>Rüstungskontrollbestimmungen </a:t>
            </a:r>
            <a:r>
              <a:rPr sz="3200" dirty="0" smtClean="0">
                <a:latin typeface="Comic Sans MS"/>
                <a:cs typeface="Comic Sans MS"/>
              </a:rPr>
              <a:t>für offensive Cyberwaffen und </a:t>
            </a:r>
            <a:r>
              <a:rPr sz="3200" dirty="0" smtClean="0">
                <a:latin typeface="Comic Sans MS"/>
                <a:cs typeface="Comic Sans MS"/>
              </a:rPr>
              <a:t>Überwachungstechnologie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3200" dirty="0" smtClean="0">
                <a:latin typeface="Comic Sans MS"/>
                <a:cs typeface="Comic Sans MS"/>
              </a:rPr>
              <a:t> </a:t>
            </a:r>
            <a:r>
              <a:rPr sz="3200" dirty="0" smtClean="0">
                <a:latin typeface="Comic Sans MS"/>
                <a:cs typeface="Comic Sans MS"/>
              </a:rPr>
              <a:t/>
            </a:r>
            <a:br>
              <a:rPr sz="3200" dirty="0" smtClean="0">
                <a:latin typeface="Comic Sans MS"/>
                <a:cs typeface="Comic Sans MS"/>
              </a:rPr>
            </a:br>
            <a:r>
              <a:rPr sz="3200" dirty="0" smtClean="0">
                <a:latin typeface="Comic Sans MS"/>
                <a:cs typeface="Comic Sans MS"/>
              </a:rPr>
              <a:t>Verzicht auf Entwicklung und Einsatz offensiver </a:t>
            </a:r>
            <a:r>
              <a:rPr sz="3200" dirty="0" smtClean="0">
                <a:latin typeface="Comic Sans MS"/>
                <a:cs typeface="Comic Sans MS"/>
              </a:rPr>
              <a:t>Cyberwaffen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3200" dirty="0" smtClean="0">
                <a:latin typeface="Comic Sans MS"/>
                <a:cs typeface="Comic Sans MS"/>
              </a:rPr>
              <a:t> </a:t>
            </a:r>
            <a:r>
              <a:rPr sz="3200" dirty="0" smtClean="0">
                <a:latin typeface="Comic Sans MS"/>
                <a:cs typeface="Comic Sans MS"/>
              </a:rPr>
              <a:t/>
            </a:r>
            <a:br>
              <a:rPr sz="3200" dirty="0" smtClean="0">
                <a:latin typeface="Comic Sans MS"/>
                <a:cs typeface="Comic Sans MS"/>
              </a:rPr>
            </a:br>
            <a:r>
              <a:rPr sz="3200" dirty="0" smtClean="0">
                <a:latin typeface="Comic Sans MS"/>
                <a:cs typeface="Comic Sans MS"/>
              </a:rPr>
              <a:t>Veröffentlichungspflicht für IT-</a:t>
            </a:r>
            <a:r>
              <a:rPr sz="3200" dirty="0" smtClean="0">
                <a:latin typeface="Comic Sans MS"/>
                <a:cs typeface="Comic Sans MS"/>
              </a:rPr>
              <a:t>Schwachstellen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3200" dirty="0" smtClean="0">
                <a:latin typeface="Comic Sans MS"/>
                <a:cs typeface="Comic Sans MS"/>
              </a:rPr>
              <a:t> </a:t>
            </a:r>
            <a:r>
              <a:rPr sz="3200" dirty="0" smtClean="0">
                <a:latin typeface="Comic Sans MS"/>
                <a:cs typeface="Comic Sans MS"/>
              </a:rPr>
              <a:t>insbesondere für staatliche Stellen und </a:t>
            </a:r>
            <a:r>
              <a:rPr sz="3200" dirty="0" smtClean="0">
                <a:latin typeface="Comic Sans MS"/>
                <a:cs typeface="Comic Sans MS"/>
              </a:rPr>
              <a:t>Unternehmen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3200" dirty="0" smtClean="0">
                <a:latin typeface="Comic Sans MS"/>
                <a:cs typeface="Comic Sans MS"/>
              </a:rPr>
              <a:t> </a:t>
            </a:r>
            <a:r>
              <a:rPr sz="3200" dirty="0" smtClean="0">
                <a:latin typeface="Comic Sans MS"/>
                <a:cs typeface="Comic Sans MS"/>
              </a:rPr>
              <a:t/>
            </a:r>
            <a:br>
              <a:rPr sz="3200" dirty="0" smtClean="0">
                <a:latin typeface="Comic Sans MS"/>
                <a:cs typeface="Comic Sans MS"/>
              </a:rPr>
            </a:br>
            <a:r>
              <a:rPr sz="3200" dirty="0" smtClean="0">
                <a:latin typeface="Comic Sans MS"/>
                <a:cs typeface="Comic Sans MS"/>
              </a:rPr>
              <a:t>gesetzliche Verankerung ausspähsicherer und menschenrechtsfreundlicher Kommunikationsinfrastrukturen</a:t>
            </a:r>
            <a:r>
              <a:rPr sz="3200" dirty="0" smtClean="0">
                <a:latin typeface="Comic Sans MS"/>
                <a:cs typeface="Comic Sans MS"/>
              </a:rPr>
              <a:t>  </a:t>
            </a:r>
            <a:r>
              <a:rPr sz="3200" dirty="0" smtClean="0"/>
              <a:t/>
            </a:r>
            <a:br>
              <a:rPr sz="3200" dirty="0" smtClean="0"/>
            </a:br>
            <a:r>
              <a:rPr sz="3200" dirty="0" smtClean="0"/>
              <a:t/>
            </a:r>
            <a:br>
              <a:rPr sz="3200" dirty="0" smtClean="0"/>
            </a:b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4818856"/>
          </a:xfrm>
        </p:spPr>
        <p:txBody>
          <a:bodyPr>
            <a:normAutofit fontScale="85000" lnSpcReduction="20000"/>
          </a:bodyPr>
          <a:lstStyle/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keine </a:t>
            </a:r>
            <a:r>
              <a:rPr lang="de-DE" sz="2400" dirty="0" smtClean="0">
                <a:latin typeface="Comic Sans MS"/>
                <a:cs typeface="Comic Sans MS"/>
              </a:rPr>
              <a:t>Erstschläge und offensiven Schläge im </a:t>
            </a:r>
            <a:r>
              <a:rPr lang="de-DE" sz="2400" dirty="0" smtClean="0">
                <a:latin typeface="Comic Sans MS"/>
                <a:cs typeface="Comic Sans MS"/>
              </a:rPr>
              <a:t>Cyberspace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e</a:t>
            </a:r>
            <a:r>
              <a:rPr lang="de-DE" sz="2400" dirty="0" smtClean="0">
                <a:latin typeface="Comic Sans MS"/>
                <a:cs typeface="Comic Sans MS"/>
              </a:rPr>
              <a:t>ine </a:t>
            </a:r>
            <a:r>
              <a:rPr lang="de-DE" sz="2400" dirty="0" smtClean="0">
                <a:latin typeface="Comic Sans MS"/>
                <a:cs typeface="Comic Sans MS"/>
              </a:rPr>
              <a:t>ausschließlich defensive </a:t>
            </a:r>
            <a:r>
              <a:rPr lang="de-DE" sz="2400" dirty="0" smtClean="0">
                <a:latin typeface="Comic Sans MS"/>
                <a:cs typeface="Comic Sans MS"/>
              </a:rPr>
              <a:t>Sicherheitsstrategie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de-DE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Cyber-)Abrüstung</a:t>
            </a:r>
            <a:endParaRPr lang="de-DE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k</a:t>
            </a:r>
            <a:r>
              <a:rPr lang="de-DE" sz="2400" dirty="0" smtClean="0">
                <a:latin typeface="Comic Sans MS"/>
                <a:cs typeface="Comic Sans MS"/>
              </a:rPr>
              <a:t>eine </a:t>
            </a:r>
            <a:r>
              <a:rPr lang="de-DE" sz="2400" dirty="0" smtClean="0">
                <a:latin typeface="Comic Sans MS"/>
                <a:cs typeface="Comic Sans MS"/>
              </a:rPr>
              <a:t>konventionelle Antwort auf </a:t>
            </a:r>
            <a:r>
              <a:rPr lang="de-DE" sz="2400" dirty="0" smtClean="0">
                <a:latin typeface="Comic Sans MS"/>
                <a:cs typeface="Comic Sans MS"/>
              </a:rPr>
              <a:t>Cyberangriffe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Genfer </a:t>
            </a:r>
            <a:r>
              <a:rPr lang="de-DE" sz="2400" dirty="0" smtClean="0">
                <a:latin typeface="Comic Sans MS"/>
                <a:cs typeface="Comic Sans MS"/>
              </a:rPr>
              <a:t>Konvention im </a:t>
            </a:r>
            <a:r>
              <a:rPr lang="de-DE" sz="2400" dirty="0" smtClean="0">
                <a:latin typeface="Comic Sans MS"/>
                <a:cs typeface="Comic Sans MS"/>
              </a:rPr>
              <a:t>Cyberspace</a:t>
            </a:r>
          </a:p>
          <a:p>
            <a:pPr lvl="1" algn="r">
              <a:buNone/>
            </a:pPr>
            <a:r>
              <a:rPr lang="de-DE" sz="2400" dirty="0" err="1" smtClean="0">
                <a:latin typeface="Comic Sans MS"/>
                <a:cs typeface="Comic Sans MS"/>
              </a:rPr>
              <a:t>Cyberpeace</a:t>
            </a:r>
            <a:r>
              <a:rPr lang="de-DE" sz="2400" dirty="0" err="1" smtClean="0">
                <a:latin typeface="Comic Sans MS"/>
                <a:cs typeface="Comic Sans MS"/>
              </a:rPr>
              <a:t>-Initiative</a:t>
            </a:r>
            <a:r>
              <a:rPr lang="de-DE" sz="2400" dirty="0" smtClean="0">
                <a:latin typeface="Comic Sans MS"/>
                <a:cs typeface="Comic Sans MS"/>
              </a:rPr>
              <a:t> auf </a:t>
            </a:r>
            <a:r>
              <a:rPr lang="de-DE" sz="2400" dirty="0" smtClean="0">
                <a:latin typeface="Comic Sans MS"/>
                <a:cs typeface="Comic Sans MS"/>
              </a:rPr>
              <a:t>Regierungsebene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d</a:t>
            </a:r>
            <a:r>
              <a:rPr lang="de-DE" sz="2400" dirty="0" smtClean="0">
                <a:latin typeface="Comic Sans MS"/>
                <a:cs typeface="Comic Sans MS"/>
              </a:rPr>
              <a:t>emokratische </a:t>
            </a:r>
            <a:r>
              <a:rPr lang="de-DE" sz="2400" dirty="0" smtClean="0">
                <a:latin typeface="Comic Sans MS"/>
                <a:cs typeface="Comic Sans MS"/>
              </a:rPr>
              <a:t>Kontrolle des Internet und von Cybersicherheits-</a:t>
            </a:r>
            <a:r>
              <a:rPr lang="de-DE" sz="2400" dirty="0" smtClean="0">
                <a:latin typeface="Comic Sans MS"/>
                <a:cs typeface="Comic Sans MS"/>
              </a:rPr>
              <a:t>Strategien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Online</a:t>
            </a:r>
            <a:r>
              <a:rPr lang="de-DE" sz="2400" dirty="0" smtClean="0">
                <a:latin typeface="Comic Sans MS"/>
                <a:cs typeface="Comic Sans MS"/>
              </a:rPr>
              <a:t>-Protest ist kein </a:t>
            </a:r>
            <a:r>
              <a:rPr lang="de-DE" sz="2400" dirty="0" smtClean="0">
                <a:latin typeface="Comic Sans MS"/>
                <a:cs typeface="Comic Sans MS"/>
              </a:rPr>
              <a:t>Verbrechen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k</a:t>
            </a:r>
            <a:r>
              <a:rPr lang="de-DE" sz="2400" dirty="0" smtClean="0">
                <a:latin typeface="Comic Sans MS"/>
                <a:cs typeface="Comic Sans MS"/>
              </a:rPr>
              <a:t>lar </a:t>
            </a:r>
            <a:r>
              <a:rPr lang="de-DE" sz="2400" dirty="0" smtClean="0">
                <a:latin typeface="Comic Sans MS"/>
                <a:cs typeface="Comic Sans MS"/>
              </a:rPr>
              <a:t>definierte und demilitarisierte politische </a:t>
            </a:r>
            <a:r>
              <a:rPr lang="de-DE" sz="2400" dirty="0" smtClean="0">
                <a:latin typeface="Comic Sans MS"/>
                <a:cs typeface="Comic Sans MS"/>
              </a:rPr>
              <a:t>Sprache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Schwachstellen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müssen veröffentlicht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werden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Schutz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kritischer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Infrastrukturen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Cybersicherheits</a:t>
            </a:r>
            <a:r>
              <a:rPr lang="de-DE" sz="2400" dirty="0" smtClean="0">
                <a:latin typeface="Comic Sans MS"/>
                <a:cs typeface="Comic Sans MS"/>
              </a:rPr>
              <a:t>-Zentren aufbauen und </a:t>
            </a:r>
            <a:r>
              <a:rPr lang="de-DE" sz="2400" dirty="0" smtClean="0">
                <a:latin typeface="Comic Sans MS"/>
                <a:cs typeface="Comic Sans MS"/>
              </a:rPr>
              <a:t>betreiben</a:t>
            </a:r>
          </a:p>
          <a:p>
            <a:pPr lvl="1" algn="r">
              <a:buNone/>
            </a:pP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Förderung 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(junger) IT-</a:t>
            </a:r>
            <a:r>
              <a:rPr lang="de-DE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Experten</a:t>
            </a:r>
          </a:p>
          <a:p>
            <a:pPr lvl="1"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Förderung </a:t>
            </a:r>
            <a:r>
              <a:rPr lang="de-DE" sz="2400" dirty="0" smtClean="0">
                <a:latin typeface="Comic Sans MS"/>
                <a:cs typeface="Comic Sans MS"/>
              </a:rPr>
              <a:t>freier und offener </a:t>
            </a:r>
            <a:r>
              <a:rPr lang="de-DE" sz="2400" dirty="0" smtClean="0">
                <a:latin typeface="Comic Sans MS"/>
                <a:cs typeface="Comic Sans MS"/>
              </a:rPr>
              <a:t>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9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24744"/>
            <a:ext cx="8839200" cy="4525963"/>
          </a:xfrm>
        </p:spPr>
        <p:txBody>
          <a:bodyPr>
            <a:normAutofit fontScale="70000" lnSpcReduction="20000"/>
          </a:bodyPr>
          <a:lstStyle/>
          <a:p>
            <a:pPr lvl="1" algn="r">
              <a:buNone/>
            </a:pPr>
            <a:r>
              <a:rPr sz="4571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sz="4571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de-DE" sz="457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Cybera</a:t>
            </a:r>
            <a:r>
              <a:rPr sz="4571" dirty="0" smtClean="0">
                <a:solidFill>
                  <a:srgbClr val="0000FF"/>
                </a:solidFill>
                <a:latin typeface="Comic Sans MS"/>
                <a:cs typeface="Comic Sans MS"/>
              </a:rPr>
              <a:t>brüstung</a:t>
            </a:r>
            <a:endParaRPr lang="de-DE" sz="457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4800" dirty="0" smtClean="0">
                <a:latin typeface="Comic Sans MS"/>
                <a:cs typeface="Comic Sans MS"/>
              </a:rPr>
              <a:t> </a:t>
            </a:r>
            <a:br>
              <a:rPr sz="4800" dirty="0" smtClean="0">
                <a:latin typeface="Comic Sans MS"/>
                <a:cs typeface="Comic Sans MS"/>
              </a:rPr>
            </a:br>
            <a:r>
              <a:rPr lang="de-DE" sz="3200" dirty="0" smtClean="0">
                <a:latin typeface="Comic Sans MS"/>
                <a:cs typeface="Comic Sans MS"/>
              </a:rPr>
              <a:t>Cyberwaffen sind eine</a:t>
            </a:r>
            <a:r>
              <a:rPr lang="de-DE" sz="3200" dirty="0" smtClean="0">
                <a:latin typeface="Comic Sans MS"/>
                <a:cs typeface="Comic Sans MS"/>
              </a:rPr>
              <a:t> </a:t>
            </a:r>
          </a:p>
          <a:p>
            <a:pPr lvl="1" algn="r">
              <a:buNone/>
            </a:pPr>
            <a:r>
              <a:rPr lang="de-DE" sz="3200" dirty="0" smtClean="0">
                <a:latin typeface="Comic Sans MS"/>
                <a:cs typeface="Comic Sans MS"/>
              </a:rPr>
              <a:t>Bedrohung </a:t>
            </a:r>
            <a:r>
              <a:rPr lang="de-DE" sz="3200" dirty="0" smtClean="0">
                <a:latin typeface="Comic Sans MS"/>
                <a:cs typeface="Comic Sans MS"/>
              </a:rPr>
              <a:t>des Friedens und der Sicherheit </a:t>
            </a:r>
            <a:r>
              <a:rPr lang="de-DE" sz="3200" dirty="0" smtClean="0">
                <a:latin typeface="Comic Sans MS"/>
                <a:cs typeface="Comic Sans MS"/>
              </a:rPr>
              <a:t>aller</a:t>
            </a: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200" dirty="0" smtClean="0">
                <a:latin typeface="Comic Sans MS"/>
                <a:cs typeface="Comic Sans MS"/>
              </a:rPr>
              <a:t>w</a:t>
            </a:r>
            <a:r>
              <a:rPr lang="de-DE" sz="3200" dirty="0" smtClean="0">
                <a:latin typeface="Comic Sans MS"/>
                <a:cs typeface="Comic Sans MS"/>
              </a:rPr>
              <a:t>ir </a:t>
            </a:r>
            <a:r>
              <a:rPr lang="de-DE" sz="3200" dirty="0" smtClean="0">
                <a:latin typeface="Comic Sans MS"/>
                <a:cs typeface="Comic Sans MS"/>
              </a:rPr>
              <a:t>fordern, dass Nationen und ihre Regierungen abrüsten –</a:t>
            </a:r>
            <a:r>
              <a:rPr lang="de-DE" sz="3200" dirty="0" smtClean="0">
                <a:latin typeface="Comic Sans MS"/>
                <a:cs typeface="Comic Sans MS"/>
              </a:rPr>
              <a:t> </a:t>
            </a:r>
          </a:p>
          <a:p>
            <a:pPr lvl="1" algn="r">
              <a:buNone/>
            </a:pPr>
            <a:r>
              <a:rPr lang="de-DE" sz="3200" dirty="0" smtClean="0">
                <a:latin typeface="Comic Sans MS"/>
                <a:cs typeface="Comic Sans MS"/>
              </a:rPr>
              <a:t>im </a:t>
            </a:r>
            <a:r>
              <a:rPr lang="de-DE" sz="3200" dirty="0" smtClean="0">
                <a:latin typeface="Comic Sans MS"/>
                <a:cs typeface="Comic Sans MS"/>
              </a:rPr>
              <a:t>Cyberspace genauso wie in der „realen“ </a:t>
            </a:r>
            <a:r>
              <a:rPr lang="de-DE" sz="3200" dirty="0" smtClean="0">
                <a:latin typeface="Comic Sans MS"/>
                <a:cs typeface="Comic Sans MS"/>
              </a:rPr>
              <a:t>Welt</a:t>
            </a:r>
          </a:p>
          <a:p>
            <a:pPr lvl="1" algn="r">
              <a:buNone/>
            </a:pPr>
            <a:endParaRPr lang="de-DE" sz="320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200" dirty="0" smtClean="0">
                <a:latin typeface="Comic Sans MS"/>
                <a:cs typeface="Comic Sans MS"/>
              </a:rPr>
              <a:t>dies </a:t>
            </a:r>
            <a:r>
              <a:rPr lang="de-DE" sz="3200" dirty="0" smtClean="0">
                <a:latin typeface="Comic Sans MS"/>
                <a:cs typeface="Comic Sans MS"/>
              </a:rPr>
              <a:t>muss durch internationale Abkommen </a:t>
            </a:r>
            <a:r>
              <a:rPr lang="de-DE" sz="3200" dirty="0" smtClean="0">
                <a:latin typeface="Comic Sans MS"/>
                <a:cs typeface="Comic Sans MS"/>
              </a:rPr>
              <a:t>abgesichert werden</a:t>
            </a:r>
            <a:endParaRPr lang="de-DE" sz="3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525963"/>
          </a:xfrm>
        </p:spPr>
        <p:txBody>
          <a:bodyPr>
            <a:normAutofit fontScale="77500" lnSpcReduction="20000"/>
          </a:bodyPr>
          <a:lstStyle/>
          <a:p>
            <a:pPr lvl="1" algn="r">
              <a:buNone/>
            </a:pPr>
            <a:r>
              <a:rPr sz="3613" dirty="0" smtClean="0">
                <a:solidFill>
                  <a:srgbClr val="0000FF"/>
                </a:solidFill>
                <a:latin typeface="Comic Sans MS"/>
                <a:cs typeface="Comic Sans MS"/>
              </a:rPr>
              <a:t>Schwachstellen </a:t>
            </a:r>
            <a:r>
              <a:rPr sz="3613" dirty="0" smtClean="0">
                <a:solidFill>
                  <a:srgbClr val="0000FF"/>
                </a:solidFill>
                <a:latin typeface="Comic Sans MS"/>
                <a:cs typeface="Comic Sans MS"/>
              </a:rPr>
              <a:t>müssen veröffentlicht </a:t>
            </a:r>
            <a:r>
              <a:rPr sz="3613" dirty="0" smtClean="0">
                <a:solidFill>
                  <a:srgbClr val="0000FF"/>
                </a:solidFill>
                <a:latin typeface="Comic Sans MS"/>
                <a:cs typeface="Comic Sans MS"/>
              </a:rPr>
              <a:t>werden</a:t>
            </a:r>
            <a:endParaRPr lang="de-DE" sz="3613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4800" dirty="0" smtClean="0">
                <a:latin typeface="Comic Sans MS"/>
                <a:cs typeface="Comic Sans MS"/>
              </a:rPr>
              <a:t> </a:t>
            </a:r>
            <a:br>
              <a:rPr sz="4800" dirty="0" smtClean="0">
                <a:latin typeface="Comic Sans MS"/>
                <a:cs typeface="Comic Sans MS"/>
              </a:rPr>
            </a:br>
            <a:r>
              <a:rPr lang="de-DE" sz="2880" dirty="0" smtClean="0">
                <a:latin typeface="Comic Sans MS"/>
                <a:cs typeface="Comic Sans MS"/>
              </a:rPr>
              <a:t>j</a:t>
            </a:r>
            <a:r>
              <a:rPr lang="de-DE" sz="2880" dirty="0" smtClean="0">
                <a:latin typeface="Comic Sans MS"/>
                <a:cs typeface="Comic Sans MS"/>
              </a:rPr>
              <a:t>eder </a:t>
            </a:r>
            <a:r>
              <a:rPr lang="de-DE" dirty="0" smtClean="0">
                <a:latin typeface="Comic Sans MS"/>
                <a:cs typeface="Comic Sans MS"/>
              </a:rPr>
              <a:t>muss Schwachstellen in verantwortlicher Weise und in einem vernünftigen Zeitrahmen </a:t>
            </a:r>
            <a:r>
              <a:rPr lang="de-DE" dirty="0" smtClean="0">
                <a:latin typeface="Comic Sans MS"/>
                <a:cs typeface="Comic Sans MS"/>
              </a:rPr>
              <a:t>veröffentlichen</a:t>
            </a:r>
          </a:p>
          <a:p>
            <a:pPr lvl="1" algn="r">
              <a:buNone/>
            </a:pPr>
            <a:endParaRPr lang="de-DE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dirty="0" smtClean="0">
                <a:latin typeface="Comic Sans MS"/>
                <a:cs typeface="Comic Sans MS"/>
              </a:rPr>
              <a:t>i</a:t>
            </a:r>
            <a:r>
              <a:rPr lang="de-DE" dirty="0" smtClean="0">
                <a:latin typeface="Comic Sans MS"/>
                <a:cs typeface="Comic Sans MS"/>
              </a:rPr>
              <a:t>nsbesondere </a:t>
            </a:r>
            <a:r>
              <a:rPr lang="de-DE" dirty="0" smtClean="0">
                <a:latin typeface="Comic Sans MS"/>
                <a:cs typeface="Comic Sans MS"/>
              </a:rPr>
              <a:t>öffentliche Stellen müssen die Integrität von Informationssystemen </a:t>
            </a:r>
            <a:r>
              <a:rPr lang="de-DE" dirty="0" smtClean="0">
                <a:latin typeface="Comic Sans MS"/>
                <a:cs typeface="Comic Sans MS"/>
              </a:rPr>
              <a:t>bewahren</a:t>
            </a:r>
          </a:p>
          <a:p>
            <a:pPr lvl="1" algn="r">
              <a:buNone/>
            </a:pPr>
            <a:endParaRPr lang="de-DE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dirty="0" smtClean="0">
                <a:latin typeface="Comic Sans MS"/>
                <a:cs typeface="Comic Sans MS"/>
              </a:rPr>
              <a:t>d</a:t>
            </a:r>
            <a:r>
              <a:rPr lang="de-DE" dirty="0" smtClean="0">
                <a:latin typeface="Comic Sans MS"/>
                <a:cs typeface="Comic Sans MS"/>
              </a:rPr>
              <a:t>ies </a:t>
            </a:r>
            <a:r>
              <a:rPr lang="de-DE" dirty="0" smtClean="0">
                <a:latin typeface="Comic Sans MS"/>
                <a:cs typeface="Comic Sans MS"/>
              </a:rPr>
              <a:t>folgt aus dem Grundrecht auf die Gewährleistung der Vertraulichkeit und Integrität informationstechnischer </a:t>
            </a:r>
            <a:r>
              <a:rPr lang="de-DE" dirty="0" smtClean="0">
                <a:latin typeface="Comic Sans MS"/>
                <a:cs typeface="Comic Sans MS"/>
              </a:rPr>
              <a:t>Systeme</a:t>
            </a:r>
            <a:endParaRPr lang="de-DE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818856"/>
          </a:xfrm>
        </p:spPr>
        <p:txBody>
          <a:bodyPr>
            <a:normAutofit fontScale="55000" lnSpcReduction="20000"/>
          </a:bodyPr>
          <a:lstStyle/>
          <a:p>
            <a:pPr lvl="1" algn="r">
              <a:buNone/>
            </a:pP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Schutz </a:t>
            </a: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kritischer </a:t>
            </a: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Infrastrukturen</a:t>
            </a:r>
            <a:endParaRPr lang="de-DE" sz="4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sz="4800" dirty="0" smtClean="0">
                <a:latin typeface="Comic Sans MS"/>
                <a:cs typeface="Comic Sans MS"/>
              </a:rPr>
              <a:t> </a:t>
            </a:r>
            <a:br>
              <a:rPr sz="4800" dirty="0" smtClean="0">
                <a:latin typeface="Comic Sans MS"/>
                <a:cs typeface="Comic Sans MS"/>
              </a:rPr>
            </a:br>
            <a:r>
              <a:rPr lang="de-DE" sz="3680" dirty="0" smtClean="0">
                <a:latin typeface="Comic Sans MS"/>
                <a:cs typeface="Comic Sans MS"/>
              </a:rPr>
              <a:t>Betreiber kritischer Infrastrukturen müssen verpflichtet werden, diese Infrastrukturen gegen Cyberangriffe zu </a:t>
            </a:r>
            <a:r>
              <a:rPr lang="de-DE" sz="3680" dirty="0" smtClean="0">
                <a:latin typeface="Comic Sans MS"/>
                <a:cs typeface="Comic Sans MS"/>
              </a:rPr>
              <a:t>schützen</a:t>
            </a:r>
          </a:p>
          <a:p>
            <a:pPr lvl="1" algn="r">
              <a:buNone/>
            </a:pPr>
            <a:endParaRPr lang="de-DE" sz="368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680" dirty="0" smtClean="0">
                <a:latin typeface="Comic Sans MS"/>
                <a:cs typeface="Comic Sans MS"/>
              </a:rPr>
              <a:t>s</a:t>
            </a:r>
            <a:r>
              <a:rPr lang="de-DE" sz="3680" dirty="0" smtClean="0">
                <a:latin typeface="Comic Sans MS"/>
                <a:cs typeface="Comic Sans MS"/>
              </a:rPr>
              <a:t>ie </a:t>
            </a:r>
            <a:r>
              <a:rPr lang="de-DE" sz="3680" dirty="0" smtClean="0">
                <a:latin typeface="Comic Sans MS"/>
                <a:cs typeface="Comic Sans MS"/>
              </a:rPr>
              <a:t>müssen verpflichtet werden, sichere Systeme umzusetzen und zu </a:t>
            </a:r>
            <a:r>
              <a:rPr lang="de-DE" sz="3680" dirty="0" smtClean="0">
                <a:latin typeface="Comic Sans MS"/>
                <a:cs typeface="Comic Sans MS"/>
              </a:rPr>
              <a:t>betreiben</a:t>
            </a:r>
          </a:p>
          <a:p>
            <a:pPr lvl="1" algn="r">
              <a:buNone/>
            </a:pPr>
            <a:endParaRPr lang="de-DE" sz="368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680" dirty="0" smtClean="0">
                <a:latin typeface="Comic Sans MS"/>
                <a:cs typeface="Comic Sans MS"/>
              </a:rPr>
              <a:t>s</a:t>
            </a:r>
            <a:r>
              <a:rPr lang="de-DE" sz="3680" dirty="0" smtClean="0">
                <a:latin typeface="Comic Sans MS"/>
                <a:cs typeface="Comic Sans MS"/>
              </a:rPr>
              <a:t>ie </a:t>
            </a:r>
            <a:r>
              <a:rPr lang="de-DE" sz="3680" dirty="0" smtClean="0">
                <a:latin typeface="Comic Sans MS"/>
                <a:cs typeface="Comic Sans MS"/>
              </a:rPr>
              <a:t>dürfen sich zum Schutz der Infrastrukturen nicht auf staatliche Behörden </a:t>
            </a:r>
            <a:r>
              <a:rPr lang="de-DE" sz="3680" dirty="0" smtClean="0">
                <a:latin typeface="Comic Sans MS"/>
                <a:cs typeface="Comic Sans MS"/>
              </a:rPr>
              <a:t>verlassen</a:t>
            </a:r>
          </a:p>
          <a:p>
            <a:pPr lvl="1" algn="r">
              <a:buNone/>
            </a:pPr>
            <a:endParaRPr lang="de-DE" sz="3680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3680" dirty="0" smtClean="0">
                <a:latin typeface="Comic Sans MS"/>
                <a:cs typeface="Comic Sans MS"/>
              </a:rPr>
              <a:t>w</a:t>
            </a:r>
            <a:r>
              <a:rPr lang="de-DE" sz="3680" dirty="0" smtClean="0">
                <a:latin typeface="Comic Sans MS"/>
                <a:cs typeface="Comic Sans MS"/>
              </a:rPr>
              <a:t>ann </a:t>
            </a:r>
            <a:r>
              <a:rPr lang="de-DE" sz="3680" dirty="0" smtClean="0">
                <a:latin typeface="Comic Sans MS"/>
                <a:cs typeface="Comic Sans MS"/>
              </a:rPr>
              <a:t>immer möglich, müssen kritische Infrastrukturen – wie Atomkraftwerke – vom öffentlichen Internet getrennt </a:t>
            </a:r>
            <a:r>
              <a:rPr lang="de-DE" sz="3680" dirty="0" smtClean="0">
                <a:latin typeface="Comic Sans MS"/>
                <a:cs typeface="Comic Sans MS"/>
              </a:rPr>
              <a:t>sein</a:t>
            </a:r>
            <a:r>
              <a:rPr sz="3680" dirty="0" smtClean="0">
                <a:latin typeface="Comic Sans MS"/>
                <a:cs typeface="Comic Sans MS"/>
              </a:rPr>
              <a:t> </a:t>
            </a:r>
            <a:r>
              <a:rPr sz="3680" dirty="0" smtClean="0">
                <a:latin typeface="Comic Sans MS"/>
                <a:cs typeface="Comic Sans MS"/>
              </a:rPr>
              <a:t/>
            </a:r>
            <a:br>
              <a:rPr sz="3680" dirty="0" smtClean="0">
                <a:latin typeface="Comic Sans MS"/>
                <a:cs typeface="Comic Sans MS"/>
              </a:rPr>
            </a:br>
            <a:endParaRPr lang="de-DE" sz="3680" dirty="0" smtClean="0">
              <a:latin typeface="Comic Sans MS"/>
              <a:cs typeface="Comic Sans MS"/>
            </a:endParaRP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818856"/>
          </a:xfrm>
        </p:spPr>
        <p:txBody>
          <a:bodyPr>
            <a:normAutofit fontScale="55000" lnSpcReduction="20000"/>
          </a:bodyPr>
          <a:lstStyle/>
          <a:p>
            <a:pPr lvl="1" algn="r">
              <a:buNone/>
            </a:pP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Förderung </a:t>
            </a: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ju</a:t>
            </a:r>
            <a:r>
              <a:rPr lang="de-DE" sz="4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nger</a:t>
            </a:r>
            <a:r>
              <a:rPr lang="de-DE" sz="4800" dirty="0" smtClean="0">
                <a:solidFill>
                  <a:srgbClr val="0000FF"/>
                </a:solidFill>
                <a:latin typeface="Comic Sans MS"/>
                <a:cs typeface="Comic Sans MS"/>
              </a:rPr>
              <a:t>) IT-Experten</a:t>
            </a:r>
          </a:p>
          <a:p>
            <a:pPr lvl="1" algn="r">
              <a:buNone/>
            </a:pPr>
            <a:endParaRPr lang="de-DE" sz="4364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4364" dirty="0" smtClean="0">
                <a:latin typeface="Comic Sans MS"/>
                <a:cs typeface="Comic Sans MS"/>
              </a:rPr>
              <a:t>die </a:t>
            </a:r>
            <a:r>
              <a:rPr lang="de-DE" sz="4364" dirty="0" smtClean="0">
                <a:latin typeface="Comic Sans MS"/>
                <a:cs typeface="Comic Sans MS"/>
              </a:rPr>
              <a:t>Qualität von IT-Produkten muss insbesondere unter dem Gesichtspunkt der IT-Sicherheit signifikant verbessert werden, um Schwachstellen zu </a:t>
            </a:r>
            <a:r>
              <a:rPr lang="de-DE" sz="4364" dirty="0" smtClean="0">
                <a:latin typeface="Comic Sans MS"/>
                <a:cs typeface="Comic Sans MS"/>
              </a:rPr>
              <a:t>reduzieren</a:t>
            </a:r>
          </a:p>
          <a:p>
            <a:pPr lvl="1" algn="r">
              <a:buNone/>
            </a:pPr>
            <a:endParaRPr lang="de-DE" sz="4364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4364" dirty="0" smtClean="0">
                <a:latin typeface="Comic Sans MS"/>
                <a:cs typeface="Comic Sans MS"/>
              </a:rPr>
              <a:t>s</a:t>
            </a:r>
            <a:r>
              <a:rPr lang="de-DE" sz="4364" dirty="0" smtClean="0">
                <a:latin typeface="Comic Sans MS"/>
                <a:cs typeface="Comic Sans MS"/>
              </a:rPr>
              <a:t>taatliche </a:t>
            </a:r>
            <a:r>
              <a:rPr lang="de-DE" sz="4364" dirty="0" smtClean="0">
                <a:latin typeface="Comic Sans MS"/>
                <a:cs typeface="Comic Sans MS"/>
              </a:rPr>
              <a:t>Behörden und Wirtschaftsunternehmen müssen in qualifizierte Experten investieren, insbesondere für IT und IT-</a:t>
            </a:r>
            <a:r>
              <a:rPr lang="de-DE" sz="4364" dirty="0" smtClean="0">
                <a:latin typeface="Comic Sans MS"/>
                <a:cs typeface="Comic Sans MS"/>
              </a:rPr>
              <a:t>Sicherheit</a:t>
            </a:r>
          </a:p>
          <a:p>
            <a:pPr lvl="1" algn="r">
              <a:buNone/>
            </a:pPr>
            <a:endParaRPr lang="de-DE" sz="4364" dirty="0" smtClean="0">
              <a:latin typeface="Comic Sans MS"/>
              <a:cs typeface="Comic Sans MS"/>
            </a:endParaRPr>
          </a:p>
          <a:p>
            <a:pPr lvl="1" algn="r">
              <a:buNone/>
            </a:pPr>
            <a:r>
              <a:rPr lang="de-DE" sz="4364" dirty="0" smtClean="0">
                <a:latin typeface="Comic Sans MS"/>
                <a:cs typeface="Comic Sans MS"/>
              </a:rPr>
              <a:t>d</a:t>
            </a:r>
            <a:r>
              <a:rPr lang="de-DE" sz="4364" dirty="0" smtClean="0">
                <a:latin typeface="Comic Sans MS"/>
                <a:cs typeface="Comic Sans MS"/>
              </a:rPr>
              <a:t>ie </a:t>
            </a:r>
            <a:r>
              <a:rPr lang="de-DE" sz="4364" dirty="0" smtClean="0">
                <a:latin typeface="Comic Sans MS"/>
                <a:cs typeface="Comic Sans MS"/>
              </a:rPr>
              <a:t>akademische Bildung muss verbreitert werden um ethische und politische Aspekte der Technik und die Technikfolgenabschätzung </a:t>
            </a:r>
            <a:r>
              <a:rPr lang="de-DE" sz="4364" dirty="0" smtClean="0">
                <a:latin typeface="Comic Sans MS"/>
                <a:cs typeface="Comic Sans MS"/>
              </a:rPr>
              <a:t>abzudecken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107950"/>
            <a:ext cx="5867401" cy="522605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Tx/>
              <a:buNone/>
            </a:pPr>
            <a:r>
              <a:rPr lang="de-DE" b="1" dirty="0" smtClean="0">
                <a:solidFill>
                  <a:srgbClr val="A50021"/>
                </a:solidFill>
                <a:latin typeface="Comic Sans MS" pitchFamily="66" charset="0"/>
              </a:rPr>
              <a:t>aber...</a:t>
            </a:r>
          </a:p>
          <a:p>
            <a:pPr algn="r" eaLnBrk="1" hangingPunct="1">
              <a:buFontTx/>
              <a:buNone/>
            </a:pPr>
            <a:endParaRPr lang="de-DE" sz="1600" b="1" dirty="0" smtClean="0">
              <a:solidFill>
                <a:srgbClr val="008000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8000"/>
              </a:solidFill>
              <a:latin typeface="Comic Sans MS" pitchFamily="66" charset="0"/>
            </a:endParaRPr>
          </a:p>
          <a:p>
            <a:pPr algn="r" eaLnBrk="1" hangingPunct="1">
              <a:buFontTx/>
              <a:buNone/>
            </a:pPr>
            <a:r>
              <a:rPr lang="de-DE" sz="2000" b="1" dirty="0" smtClean="0">
                <a:latin typeface="Comic Sans MS"/>
                <a:cs typeface="Comic Sans MS"/>
              </a:rPr>
              <a:t>es gibt auch Kriegstreiber</a:t>
            </a:r>
          </a:p>
          <a:p>
            <a:pPr algn="r" eaLnBrk="1" hangingPunct="1">
              <a:buFontTx/>
              <a:buNone/>
            </a:pPr>
            <a:endParaRPr lang="de-DE" sz="2000" b="1" u="sng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r" eaLnBrk="1" hangingPunct="1">
              <a:buFontTx/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Macht</a:t>
            </a: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r" eaLnBrk="1" hangingPunct="1">
              <a:buFontTx/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Profit</a:t>
            </a: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r" eaLnBrk="1" hangingPunct="1">
              <a:buFontTx/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Ideologien</a:t>
            </a:r>
          </a:p>
          <a:p>
            <a:pPr algn="r" eaLnBrk="1" hangingPunct="1">
              <a:buFontTx/>
              <a:buNone/>
            </a:pPr>
            <a:endParaRPr lang="de-DE" sz="20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r" eaLnBrk="1" hangingPunct="1">
              <a:buFontTx/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Verblendete</a:t>
            </a:r>
            <a:endParaRPr lang="de-DE" sz="20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" name="Bild 3" descr="1920px-46_August_1914_Fürther_Hbh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6019800" cy="396303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53636" y="5939135"/>
            <a:ext cx="5294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Wikimedia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Commons</a:t>
            </a:r>
            <a:endParaRPr lang="de-DE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Truppen 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verlassen den Hauptbahnhof Fürth (Bayern) 07. / 08. August 1914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Bild 11" descr="64px-PD-icon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6019800"/>
            <a:ext cx="33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 bwMode="auto">
          <a:xfrm>
            <a:off x="228600" y="2590800"/>
            <a:ext cx="82296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de-DE" sz="6600" b="1" dirty="0" smtClean="0">
                <a:solidFill>
                  <a:srgbClr val="A50021"/>
                </a:solidFill>
                <a:latin typeface="Comic Sans MS" charset="0"/>
                <a:ea typeface="Arial" charset="0"/>
                <a:cs typeface="Arial" charset="0"/>
              </a:rPr>
              <a:t>friedensstiftend ?</a:t>
            </a:r>
            <a:endParaRPr lang="de-DE" sz="6600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 err="1" smtClean="0">
                <a:solidFill>
                  <a:srgbClr val="A50021"/>
                </a:solidFill>
                <a:latin typeface="Comic Sans MS" pitchFamily="66" charset="0"/>
              </a:rPr>
              <a:t>Cyberpeace-Werbeblock</a:t>
            </a:r>
            <a: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  <a:t/>
            </a:r>
            <a:br>
              <a:rPr lang="de-DE" sz="3600" b="1" dirty="0" smtClean="0">
                <a:solidFill>
                  <a:srgbClr val="A50021"/>
                </a:solidFill>
                <a:latin typeface="Comic Sans MS" pitchFamily="66" charset="0"/>
              </a:rPr>
            </a:br>
            <a:endParaRPr lang="de-DE" sz="3600" dirty="0">
              <a:solidFill>
                <a:srgbClr val="A5002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4525963"/>
          </a:xfrm>
        </p:spPr>
        <p:txBody>
          <a:bodyPr>
            <a:normAutofit lnSpcReduction="10000"/>
          </a:bodyPr>
          <a:lstStyle/>
          <a:p>
            <a:pPr lvl="1" algn="r">
              <a:buNone/>
            </a:pPr>
            <a:r>
              <a:rPr lang="de-DE" sz="2400" dirty="0" err="1" smtClean="0">
                <a:latin typeface="Comic Sans MS"/>
                <a:cs typeface="Comic Sans MS"/>
              </a:rPr>
              <a:t>Cyberpeace-Kampagne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  <a:r>
              <a:rPr lang="de-DE" sz="2400" dirty="0" smtClean="0">
                <a:latin typeface="Comic Sans MS"/>
                <a:cs typeface="Comic Sans MS"/>
              </a:rPr>
              <a:t>im </a:t>
            </a:r>
            <a:r>
              <a:rPr lang="de-DE" sz="2400" dirty="0" smtClean="0">
                <a:latin typeface="Comic Sans MS"/>
                <a:cs typeface="Comic Sans MS"/>
              </a:rPr>
              <a:t>Internet</a:t>
            </a:r>
          </a:p>
          <a:p>
            <a:pPr lvl="1" algn="r">
              <a:buNone/>
            </a:pPr>
            <a:r>
              <a:rPr lang="de-DE" sz="2400" b="1" dirty="0" err="1" smtClean="0">
                <a:solidFill>
                  <a:srgbClr val="0000FF"/>
                </a:solidFill>
                <a:latin typeface="Andale Mono"/>
                <a:cs typeface="Andale Mono"/>
              </a:rPr>
              <a:t>http</a:t>
            </a:r>
            <a:r>
              <a:rPr lang="de-DE" sz="2400" b="1" dirty="0" err="1" smtClean="0">
                <a:solidFill>
                  <a:srgbClr val="0000FF"/>
                </a:solidFill>
                <a:latin typeface="Andale Mono"/>
                <a:cs typeface="Andale Mono"/>
              </a:rPr>
              <a:t>://cyberpeace.fiff.de</a:t>
            </a:r>
            <a:r>
              <a:rPr lang="de-DE" sz="2400" b="1" dirty="0" smtClean="0">
                <a:solidFill>
                  <a:srgbClr val="0000FF"/>
                </a:solidFill>
                <a:latin typeface="Andale Mono"/>
                <a:cs typeface="Andale Mono"/>
              </a:rPr>
              <a:t>/</a:t>
            </a:r>
            <a:endParaRPr lang="de-DE" sz="2400" b="1" dirty="0" smtClean="0">
              <a:solidFill>
                <a:srgbClr val="0000FF"/>
              </a:solidFill>
              <a:latin typeface="Andale Mono"/>
              <a:cs typeface="Andale Mono"/>
            </a:endParaRPr>
          </a:p>
          <a:p>
            <a:pPr algn="r">
              <a:buNone/>
            </a:pPr>
            <a:endParaRPr lang="de-DE" dirty="0" smtClean="0"/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diverse Informationsmaterialien</a:t>
            </a:r>
          </a:p>
          <a:p>
            <a:pPr algn="r">
              <a:buNone/>
            </a:pPr>
            <a:endParaRPr lang="de-DE" sz="2400" dirty="0" smtClean="0"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Bestellliste für einige Artikel zu Cyberkrieg </a:t>
            </a:r>
          </a:p>
          <a:p>
            <a:pPr algn="r">
              <a:buNone/>
            </a:pPr>
            <a:r>
              <a:rPr lang="de-DE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de-DE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pdf</a:t>
            </a:r>
            <a:r>
              <a:rPr lang="de-DE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´s</a:t>
            </a:r>
            <a:r>
              <a:rPr lang="de-DE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werden zugesandt)</a:t>
            </a:r>
          </a:p>
          <a:p>
            <a:pPr algn="r">
              <a:buNone/>
            </a:pPr>
            <a:endParaRPr lang="de-DE" sz="2400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Bremer </a:t>
            </a:r>
            <a:r>
              <a:rPr lang="de-DE" sz="2400" dirty="0" err="1" smtClean="0">
                <a:latin typeface="Comic Sans MS"/>
                <a:cs typeface="Comic Sans MS"/>
              </a:rPr>
              <a:t>Cyberpeace</a:t>
            </a:r>
            <a:r>
              <a:rPr lang="de-DE" sz="2400" dirty="0" err="1" smtClean="0">
                <a:latin typeface="Comic Sans MS"/>
                <a:cs typeface="Comic Sans MS"/>
              </a:rPr>
              <a:t>-Treff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</a:p>
          <a:p>
            <a:pPr algn="r">
              <a:buNone/>
            </a:pPr>
            <a:r>
              <a:rPr lang="de-DE" sz="2400" dirty="0" smtClean="0">
                <a:latin typeface="Comic Sans MS"/>
                <a:cs typeface="Comic Sans MS"/>
              </a:rPr>
              <a:t>am 7. Januar 2015 um 18 Uhr im MZH 1460</a:t>
            </a:r>
            <a:endParaRPr lang="de-DE" sz="2400" dirty="0" smtClean="0">
              <a:latin typeface="Comic Sans MS"/>
              <a:cs typeface="Comic Sans MS"/>
            </a:endParaRP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Bild 3" descr="ASZivilklausel007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087812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4419600" y="4648200"/>
            <a:ext cx="449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verlängert bis Mitte Mai 2015</a:t>
            </a:r>
            <a:endParaRPr lang="de-DE"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umschlag12111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4400" y="304800"/>
            <a:ext cx="7329318" cy="51816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9600" y="5417403"/>
            <a:ext cx="808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>
                <a:latin typeface="Comic Sans MS"/>
                <a:cs typeface="Comic Sans MS"/>
              </a:rPr>
              <a:t>25 Euro Subskriptionspreis </a:t>
            </a:r>
            <a:r>
              <a:rPr lang="de-DE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(34,95 Euro Ladenpreis)</a:t>
            </a:r>
          </a:p>
          <a:p>
            <a:pPr algn="r"/>
            <a:endParaRPr lang="de-DE" sz="2400" dirty="0">
              <a:latin typeface="Comic Sans MS"/>
              <a:cs typeface="Comic Sans M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4800" y="304800"/>
            <a:ext cx="83072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A50021"/>
                </a:solidFill>
                <a:latin typeface="Comic Sans MS"/>
                <a:cs typeface="Comic Sans MS"/>
              </a:rPr>
              <a:t>wenn noch ein Weihnachtsgeschenk fehlt</a:t>
            </a:r>
            <a:endParaRPr lang="de-DE" sz="3200" b="1" dirty="0">
              <a:solidFill>
                <a:srgbClr val="A5002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Bild 4" descr="fk3:13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16850"/>
            <a:ext cx="2590800" cy="373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4" descr="XMas14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44" y="4437888"/>
            <a:ext cx="1972056" cy="1886712"/>
          </a:xfrm>
          <a:prstGeom prst="rect">
            <a:avLst/>
          </a:prstGeom>
        </p:spPr>
      </p:pic>
      <p:pic>
        <p:nvPicPr>
          <p:cNvPr id="6" name="Bild 5" descr="XMas14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4005072" cy="40782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19600" y="4953000"/>
            <a:ext cx="4272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>
                <a:latin typeface="Comic Sans MS"/>
                <a:cs typeface="Comic Sans MS"/>
              </a:rPr>
              <a:t>oder ein Schnupperexemplar</a:t>
            </a:r>
          </a:p>
          <a:p>
            <a:pPr algn="r"/>
            <a:r>
              <a:rPr lang="de-DE" sz="2400" dirty="0" smtClean="0">
                <a:latin typeface="Comic Sans MS"/>
                <a:cs typeface="Comic Sans MS"/>
              </a:rPr>
              <a:t>der </a:t>
            </a:r>
            <a:r>
              <a:rPr lang="de-DE" sz="2400" dirty="0" err="1" smtClean="0">
                <a:latin typeface="Comic Sans MS"/>
                <a:cs typeface="Comic Sans MS"/>
              </a:rPr>
              <a:t>FIfF-Kommunikation</a:t>
            </a:r>
            <a:endParaRPr lang="de-DE" sz="2400" dirty="0">
              <a:latin typeface="Comic Sans MS"/>
              <a:cs typeface="Comic Sans M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2400" y="3505200"/>
            <a:ext cx="4319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omic Sans MS"/>
                <a:cs typeface="Comic Sans MS"/>
              </a:rPr>
              <a:t>ein </a:t>
            </a:r>
            <a:r>
              <a:rPr lang="de-DE" sz="2400" dirty="0" err="1" smtClean="0">
                <a:latin typeface="Comic Sans MS"/>
                <a:cs typeface="Comic Sans MS"/>
              </a:rPr>
              <a:t>Cyberpeace-Aufkleber</a:t>
            </a:r>
            <a:r>
              <a:rPr lang="de-DE" sz="2400" dirty="0" smtClean="0">
                <a:latin typeface="Comic Sans MS"/>
                <a:cs typeface="Comic Sans MS"/>
              </a:rPr>
              <a:t> </a:t>
            </a:r>
          </a:p>
          <a:p>
            <a:r>
              <a:rPr lang="de-DE" sz="2400" dirty="0" smtClean="0">
                <a:latin typeface="Comic Sans MS"/>
                <a:cs typeface="Comic Sans MS"/>
              </a:rPr>
              <a:t>oder ein </a:t>
            </a:r>
            <a:r>
              <a:rPr lang="de-DE" sz="2400" dirty="0" err="1" smtClean="0">
                <a:latin typeface="Comic Sans MS"/>
                <a:cs typeface="Comic Sans MS"/>
              </a:rPr>
              <a:t>Cyberpeace-Sticker</a:t>
            </a:r>
            <a:endParaRPr lang="de-DE" sz="2400" dirty="0" smtClean="0">
              <a:latin typeface="Comic Sans MS"/>
              <a:cs typeface="Comic Sans MS"/>
            </a:endParaRPr>
          </a:p>
          <a:p>
            <a:endParaRPr lang="de-DE" sz="2400" dirty="0">
              <a:latin typeface="Comic Sans MS"/>
              <a:cs typeface="Comic Sans M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43400" y="304800"/>
            <a:ext cx="44302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A50021"/>
                </a:solidFill>
                <a:latin typeface="Comic Sans MS"/>
                <a:cs typeface="Comic Sans MS"/>
              </a:rPr>
              <a:t>Weihnachtsgeschenke</a:t>
            </a:r>
            <a:endParaRPr lang="de-DE" sz="3200" b="1" dirty="0">
              <a:solidFill>
                <a:srgbClr val="A5002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165225" y="1905000"/>
            <a:ext cx="67052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342900" indent="-342900" algn="ctr"/>
            <a:r>
              <a:rPr lang="de-DE" sz="3200" b="1" dirty="0">
                <a:solidFill>
                  <a:srgbClr val="AB2A1E"/>
                </a:solidFill>
                <a:latin typeface="Comic Sans MS" charset="0"/>
              </a:rPr>
              <a:t>Studierende haben ein Jahr lang </a:t>
            </a:r>
          </a:p>
          <a:p>
            <a:pPr marL="342900" indent="-342900" algn="ctr"/>
            <a:r>
              <a:rPr lang="de-DE" sz="3200" b="1" dirty="0">
                <a:solidFill>
                  <a:srgbClr val="AB2A1E"/>
                </a:solidFill>
                <a:latin typeface="Comic Sans MS" charset="0"/>
              </a:rPr>
              <a:t>beitragsfreie </a:t>
            </a:r>
            <a:r>
              <a:rPr lang="de-DE" sz="3200" b="1" dirty="0" smtClean="0">
                <a:solidFill>
                  <a:srgbClr val="AB2A1E"/>
                </a:solidFill>
                <a:latin typeface="Comic Sans MS" charset="0"/>
              </a:rPr>
              <a:t>Mitgliedschaft im</a:t>
            </a:r>
            <a:endParaRPr lang="de-DE" sz="3200" b="1" dirty="0">
              <a:solidFill>
                <a:srgbClr val="AB2A1E"/>
              </a:solidFill>
              <a:latin typeface="Comic Sans MS" charset="0"/>
            </a:endParaRPr>
          </a:p>
        </p:txBody>
      </p:sp>
      <p:pic>
        <p:nvPicPr>
          <p:cNvPr id="3" name="Bild 2" descr="logo_fiff_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31" y="3581400"/>
            <a:ext cx="4571269" cy="2068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1225550" y="1412875"/>
            <a:ext cx="654685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1700" b="1">
                <a:solidFill>
                  <a:srgbClr val="800000"/>
                </a:solidFill>
                <a:latin typeface="Comic Sans MS" charset="0"/>
              </a:rPr>
              <a:t>Frohe</a:t>
            </a:r>
          </a:p>
          <a:p>
            <a:pPr algn="ctr"/>
            <a:r>
              <a:rPr lang="de-DE" sz="11700" b="1">
                <a:solidFill>
                  <a:srgbClr val="800000"/>
                </a:solidFill>
                <a:latin typeface="Comic Sans MS" charset="0"/>
              </a:rPr>
              <a:t>Festtage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9700" y="2438400"/>
            <a:ext cx="331311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2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 gibt Versuche,</a:t>
            </a:r>
            <a:endParaRPr lang="de-DE" sz="28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r">
              <a:defRPr/>
            </a:pPr>
            <a:r>
              <a:rPr lang="de-DE" sz="28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Krieg wieder gesellschaftsfähig zu </a:t>
            </a:r>
            <a:r>
              <a:rPr lang="de-DE" sz="28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machen</a:t>
            </a:r>
          </a:p>
        </p:txBody>
      </p:sp>
      <p:pic>
        <p:nvPicPr>
          <p:cNvPr id="45061" name="Picture 4" descr="Briefmarke_Bundeswehr_jun2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33375"/>
            <a:ext cx="33051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6" descr="XMas14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4099896" cy="5486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04800" y="5791200"/>
            <a:ext cx="1730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7F7F7F"/>
                </a:solidFill>
                <a:latin typeface="Comic Sans MS"/>
                <a:cs typeface="Comic Sans MS"/>
              </a:rPr>
              <a:t>aus</a:t>
            </a:r>
            <a:r>
              <a:rPr lang="de-DE" sz="1200" dirty="0" smtClean="0">
                <a:solidFill>
                  <a:srgbClr val="7F7F7F"/>
                </a:solidFill>
              </a:rPr>
              <a:t> </a:t>
            </a:r>
            <a:r>
              <a:rPr lang="de-DE" sz="1200" dirty="0" smtClean="0">
                <a:solidFill>
                  <a:srgbClr val="7F7F7F"/>
                </a:solidFill>
                <a:latin typeface="Comic Sans MS"/>
                <a:cs typeface="Comic Sans MS"/>
              </a:rPr>
              <a:t>UNICUM</a:t>
            </a:r>
            <a:r>
              <a:rPr lang="de-DE" sz="1200" dirty="0" smtClean="0">
                <a:solidFill>
                  <a:srgbClr val="7F7F7F"/>
                </a:solidFill>
              </a:rPr>
              <a:t> 12-2014</a:t>
            </a:r>
            <a:endParaRPr lang="de-DE" sz="1200" dirty="0">
              <a:solidFill>
                <a:srgbClr val="7F7F7F"/>
              </a:solidFill>
            </a:endParaRPr>
          </a:p>
        </p:txBody>
      </p:sp>
      <p:pic>
        <p:nvPicPr>
          <p:cNvPr id="6" name="Bild 5" descr="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419600"/>
            <a:ext cx="4008922" cy="151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logo.gif                                                       00002A72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572000"/>
            <a:ext cx="355269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609600" y="304800"/>
            <a:ext cx="832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3600" b="1">
                <a:solidFill>
                  <a:srgbClr val="800000"/>
                </a:solidFill>
                <a:latin typeface="Comic Sans MS" charset="0"/>
              </a:rPr>
              <a:t>Wissenschaft im Nationalsozialismus</a:t>
            </a:r>
          </a:p>
        </p:txBody>
      </p:sp>
      <p:sp>
        <p:nvSpPr>
          <p:cNvPr id="27651" name="Rechteck 6"/>
          <p:cNvSpPr>
            <a:spLocks noChangeArrowheads="1"/>
          </p:cNvSpPr>
          <p:nvPr/>
        </p:nvSpPr>
        <p:spPr bwMode="auto">
          <a:xfrm>
            <a:off x="609600" y="1371600"/>
            <a:ext cx="381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1200" dirty="0">
                <a:solidFill>
                  <a:srgbClr val="7F7F7F"/>
                </a:solidFill>
              </a:rPr>
              <a:t>Titelseite des Bekenntnisses</a:t>
            </a:r>
          </a:p>
          <a:p>
            <a:r>
              <a:rPr lang="de-DE" sz="1200" dirty="0">
                <a:solidFill>
                  <a:srgbClr val="7F7F7F"/>
                </a:solidFill>
              </a:rPr>
              <a:t>der Professoren 1933</a:t>
            </a:r>
          </a:p>
          <a:p>
            <a:endParaRPr lang="de-DE" b="1" dirty="0"/>
          </a:p>
        </p:txBody>
      </p:sp>
      <p:sp>
        <p:nvSpPr>
          <p:cNvPr id="27652" name="Textfeld 10"/>
          <p:cNvSpPr txBox="1">
            <a:spLocks noChangeArrowheads="1"/>
          </p:cNvSpPr>
          <p:nvPr/>
        </p:nvSpPr>
        <p:spPr bwMode="auto">
          <a:xfrm>
            <a:off x="304800" y="1066801"/>
            <a:ext cx="8534400" cy="4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Bekenntnis der Professoren</a:t>
            </a: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 an den deutschen Universitäten</a:t>
            </a: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 und Hochschulen</a:t>
            </a: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 zu Adolf Hitler und dem</a:t>
            </a: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 nationalsozialistischen Staat</a:t>
            </a: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 am 11. November 1933</a:t>
            </a:r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sz="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sz="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r>
              <a:rPr lang="de-DE" dirty="0">
                <a:latin typeface="Comic Sans MS" charset="0"/>
                <a:ea typeface="Comic Sans MS" charset="0"/>
                <a:cs typeface="Comic Sans MS" charset="0"/>
              </a:rPr>
              <a:t>Forschungsgruppe zur Geschichte der DFG 1920-1970</a:t>
            </a:r>
            <a:endParaRPr lang="de-DE" dirty="0" smtClean="0">
              <a:solidFill>
                <a:srgbClr val="7F7F7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„</a:t>
            </a:r>
            <a:r>
              <a:rPr lang="de-DE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Auch die DFG und die von ihr unterstützten Forscher</a:t>
            </a:r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r" eaLnBrk="0" hangingPunct="0"/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stellten </a:t>
            </a:r>
            <a:r>
              <a:rPr lang="de-DE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sich nach 1933 in hohem Maße</a:t>
            </a:r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r" eaLnBrk="0" hangingPunct="0"/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und </a:t>
            </a:r>
            <a:r>
              <a:rPr lang="de-DE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zu großen Teilen rückhaltlos</a:t>
            </a:r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r" eaLnBrk="0" hangingPunct="0"/>
            <a:r>
              <a:rPr lang="de-DE" sz="16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in </a:t>
            </a:r>
            <a:r>
              <a:rPr lang="de-DE" sz="16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den Dienst des Nationalsozialismus</a:t>
            </a:r>
            <a:r>
              <a:rPr lang="de-DE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de-DE" sz="1400" dirty="0">
                <a:solidFill>
                  <a:srgbClr val="0000FF"/>
                </a:solidFill>
              </a:rPr>
              <a:t>.</a:t>
            </a:r>
            <a:r>
              <a:rPr lang="de-DE" sz="1400" dirty="0">
                <a:solidFill>
                  <a:srgbClr val="7F7F7F"/>
                </a:solidFill>
              </a:rPr>
              <a:t> </a:t>
            </a:r>
            <a:endParaRPr lang="de-DE" sz="1400" dirty="0" smtClean="0">
              <a:solidFill>
                <a:srgbClr val="7F7F7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sz="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sz="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endParaRPr lang="de-DE" sz="1600" dirty="0" smtClean="0">
              <a:solidFill>
                <a:srgbClr val="7F7F7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7653" name="Bild 11" descr="64px-PD-icon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066800"/>
            <a:ext cx="33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Bild 12" descr="lossy-page1-567px-Bekenntnis_33_Titel.ti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2556" y="1027113"/>
            <a:ext cx="1693244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1905000" y="5105400"/>
            <a:ext cx="4162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hangingPunct="0"/>
            <a:r>
              <a:rPr lang="de-DE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Korrumpierung durch die NS-Politik, </a:t>
            </a:r>
          </a:p>
          <a:p>
            <a:pPr algn="r" eaLnBrk="0" hangingPunct="0"/>
            <a:r>
              <a:rPr lang="de-DE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Orientierung auf Rüstungsforschung, </a:t>
            </a:r>
          </a:p>
          <a:p>
            <a:pPr algn="r" eaLnBrk="0" hangingPunct="0"/>
            <a:r>
              <a:rPr lang="de-DE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Kooperation bei Menschenversuchen 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81000" y="4419600"/>
            <a:ext cx="339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Mahnmal zur Erinnerung an die Verstrickungen </a:t>
            </a:r>
          </a:p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 Wissenschaft mit dem Nationalsozialismus</a:t>
            </a:r>
          </a:p>
          <a:p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 DFG / Fotograf Querbach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Bild 12" descr="mahnmal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1" y="2743200"/>
            <a:ext cx="2209800" cy="1659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4321175" y="304800"/>
            <a:ext cx="445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3600" b="1">
                <a:solidFill>
                  <a:srgbClr val="800000"/>
                </a:solidFill>
                <a:latin typeface="Comic Sans MS" charset="0"/>
              </a:rPr>
              <a:t>Manhattan-Projekt</a:t>
            </a:r>
          </a:p>
        </p:txBody>
      </p:sp>
      <p:sp>
        <p:nvSpPr>
          <p:cNvPr id="28675" name="Rechteck 6"/>
          <p:cNvSpPr>
            <a:spLocks noChangeArrowheads="1"/>
          </p:cNvSpPr>
          <p:nvPr/>
        </p:nvSpPr>
        <p:spPr bwMode="auto">
          <a:xfrm>
            <a:off x="228600" y="5248275"/>
            <a:ext cx="381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7F7F7F"/>
                </a:solidFill>
              </a:rPr>
              <a:t>Explosion von „Fat Man“ über Nagasaki,	</a:t>
            </a:r>
          </a:p>
          <a:p>
            <a:r>
              <a:rPr lang="de-DE" sz="1200">
                <a:solidFill>
                  <a:srgbClr val="7F7F7F"/>
                </a:solidFill>
              </a:rPr>
              <a:t>          Charles Levy 1945	</a:t>
            </a:r>
          </a:p>
          <a:p>
            <a:endParaRPr lang="de-DE" b="1"/>
          </a:p>
        </p:txBody>
      </p:sp>
      <p:sp>
        <p:nvSpPr>
          <p:cNvPr id="28676" name="Textfeld 10"/>
          <p:cNvSpPr txBox="1">
            <a:spLocks noChangeArrowheads="1"/>
          </p:cNvSpPr>
          <p:nvPr/>
        </p:nvSpPr>
        <p:spPr bwMode="auto">
          <a:xfrm>
            <a:off x="3886200" y="1143000"/>
            <a:ext cx="4724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Entwicklung von Atombomben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von 1942 bis 1946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an 130 Standorten in den USA, Großbritannien und Kanada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mit 130.000 Personen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für rund 2 Mrd. US-Dollar</a:t>
            </a:r>
          </a:p>
          <a:p>
            <a:pPr algn="r" eaLnBrk="0" hangingPunct="0"/>
            <a:endParaRPr lang="de-DE" sz="240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trotz Atomwaffensperrvertrag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Bedrohung bis heute</a:t>
            </a:r>
          </a:p>
          <a:p>
            <a:pPr algn="r" eaLnBrk="0" hangingPunct="0"/>
            <a:endParaRPr lang="de-DE" sz="2400">
              <a:latin typeface="Comic Sans MS" charset="0"/>
              <a:ea typeface="Comic Sans MS" charset="0"/>
              <a:cs typeface="Comic Sans MS" charset="0"/>
            </a:endParaRP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Atomwaffenabrüstung</a:t>
            </a:r>
          </a:p>
          <a:p>
            <a:pPr algn="r" eaLnBrk="0" hangingPunct="0"/>
            <a:r>
              <a:rPr lang="de-DE" sz="2400">
                <a:latin typeface="Comic Sans MS" charset="0"/>
                <a:ea typeface="Comic Sans MS" charset="0"/>
                <a:cs typeface="Comic Sans MS" charset="0"/>
              </a:rPr>
              <a:t> in weiter Ferne</a:t>
            </a:r>
          </a:p>
        </p:txBody>
      </p:sp>
      <p:pic>
        <p:nvPicPr>
          <p:cNvPr id="28677" name="Bild 7" descr="64px-PD-icon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486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Bild 11" descr="502px-Nagasakibom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3451225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2989</Words>
  <Application>Microsoft Office PowerPoint</Application>
  <PresentationFormat>Bildschirmpräsentation (4:3)</PresentationFormat>
  <Paragraphs>509</Paragraphs>
  <Slides>67</Slides>
  <Notes>0</Notes>
  <HiddenSlides>0</HiddenSlides>
  <MMClips>0</MMClips>
  <ScaleCrop>false</ScaleCrop>
  <HeadingPairs>
    <vt:vector size="6" baseType="variant">
      <vt:variant>
        <vt:lpstr>Entwurfsvorlage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69" baseType="lpstr">
      <vt:lpstr>Standarddesign</vt:lpstr>
      <vt:lpstr>Acrobat Document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Cyberkrieg</vt:lpstr>
      <vt:lpstr>Folie 29</vt:lpstr>
      <vt:lpstr>Cyberkrieg</vt:lpstr>
      <vt:lpstr>Folie 31</vt:lpstr>
      <vt:lpstr>Cyberkrieg</vt:lpstr>
      <vt:lpstr>Cyberbedrohungen: Rüstungsspirale </vt:lpstr>
      <vt:lpstr>Cyberkrieg 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Cyberpeace </vt:lpstr>
      <vt:lpstr>Cyberpeace </vt:lpstr>
      <vt:lpstr>Cyberpeace </vt:lpstr>
      <vt:lpstr>Cyberpeace </vt:lpstr>
      <vt:lpstr>Cyberpeace </vt:lpstr>
      <vt:lpstr>Cyberpeace </vt:lpstr>
      <vt:lpstr>friedensstiftend ?</vt:lpstr>
      <vt:lpstr>Cyberpeace-Werbeblock </vt:lpstr>
      <vt:lpstr>Folie 62</vt:lpstr>
      <vt:lpstr>Folie 63</vt:lpstr>
      <vt:lpstr>Folie 64</vt:lpstr>
      <vt:lpstr>Folie 65</vt:lpstr>
      <vt:lpstr>Folie 66</vt:lpstr>
      <vt:lpstr>Folie 67</vt:lpstr>
    </vt:vector>
  </TitlesOfParts>
  <Company>ž怀]翘֛쇰뿿큠Տ됔]翘ž뛼뿿큐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FB 03</dc:creator>
  <cp:lastModifiedBy>Hans-Jörg Kreowski</cp:lastModifiedBy>
  <cp:revision>184</cp:revision>
  <dcterms:created xsi:type="dcterms:W3CDTF">2014-12-18T08:41:07Z</dcterms:created>
  <dcterms:modified xsi:type="dcterms:W3CDTF">2014-12-18T16:31:46Z</dcterms:modified>
</cp:coreProperties>
</file>