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79" r:id="rId3"/>
    <p:sldId id="269" r:id="rId4"/>
    <p:sldId id="281" r:id="rId5"/>
    <p:sldId id="264" r:id="rId6"/>
    <p:sldId id="262" r:id="rId7"/>
    <p:sldId id="257" r:id="rId8"/>
    <p:sldId id="259" r:id="rId9"/>
    <p:sldId id="261" r:id="rId10"/>
    <p:sldId id="265" r:id="rId11"/>
    <p:sldId id="271" r:id="rId12"/>
    <p:sldId id="272" r:id="rId13"/>
    <p:sldId id="267" r:id="rId14"/>
    <p:sldId id="282" r:id="rId15"/>
    <p:sldId id="284" r:id="rId16"/>
    <p:sldId id="283" r:id="rId17"/>
    <p:sldId id="266" r:id="rId18"/>
    <p:sldId id="280" r:id="rId19"/>
  </p:sldIdLst>
  <p:sldSz cx="10814050" cy="6696075"/>
  <p:notesSz cx="6858000" cy="9144000"/>
  <p:defaultTextStyle>
    <a:defPPr>
      <a:defRPr lang="en-US"/>
    </a:defPPr>
    <a:lvl1pPr marL="0" algn="l" defTabSz="840425" rtl="0" eaLnBrk="1" latinLnBrk="0" hangingPunct="1">
      <a:defRPr sz="1654" kern="1200">
        <a:solidFill>
          <a:schemeClr val="tx1"/>
        </a:solidFill>
        <a:latin typeface="+mn-lt"/>
        <a:ea typeface="+mn-ea"/>
        <a:cs typeface="+mn-cs"/>
      </a:defRPr>
    </a:lvl1pPr>
    <a:lvl2pPr marL="420213" algn="l" defTabSz="840425" rtl="0" eaLnBrk="1" latinLnBrk="0" hangingPunct="1">
      <a:defRPr sz="1654" kern="1200">
        <a:solidFill>
          <a:schemeClr val="tx1"/>
        </a:solidFill>
        <a:latin typeface="+mn-lt"/>
        <a:ea typeface="+mn-ea"/>
        <a:cs typeface="+mn-cs"/>
      </a:defRPr>
    </a:lvl2pPr>
    <a:lvl3pPr marL="840425" algn="l" defTabSz="840425" rtl="0" eaLnBrk="1" latinLnBrk="0" hangingPunct="1">
      <a:defRPr sz="1654" kern="1200">
        <a:solidFill>
          <a:schemeClr val="tx1"/>
        </a:solidFill>
        <a:latin typeface="+mn-lt"/>
        <a:ea typeface="+mn-ea"/>
        <a:cs typeface="+mn-cs"/>
      </a:defRPr>
    </a:lvl3pPr>
    <a:lvl4pPr marL="1260638" algn="l" defTabSz="840425" rtl="0" eaLnBrk="1" latinLnBrk="0" hangingPunct="1">
      <a:defRPr sz="1654" kern="1200">
        <a:solidFill>
          <a:schemeClr val="tx1"/>
        </a:solidFill>
        <a:latin typeface="+mn-lt"/>
        <a:ea typeface="+mn-ea"/>
        <a:cs typeface="+mn-cs"/>
      </a:defRPr>
    </a:lvl4pPr>
    <a:lvl5pPr marL="1680850" algn="l" defTabSz="840425" rtl="0" eaLnBrk="1" latinLnBrk="0" hangingPunct="1">
      <a:defRPr sz="1654" kern="1200">
        <a:solidFill>
          <a:schemeClr val="tx1"/>
        </a:solidFill>
        <a:latin typeface="+mn-lt"/>
        <a:ea typeface="+mn-ea"/>
        <a:cs typeface="+mn-cs"/>
      </a:defRPr>
    </a:lvl5pPr>
    <a:lvl6pPr marL="2101063" algn="l" defTabSz="840425" rtl="0" eaLnBrk="1" latinLnBrk="0" hangingPunct="1">
      <a:defRPr sz="1654" kern="1200">
        <a:solidFill>
          <a:schemeClr val="tx1"/>
        </a:solidFill>
        <a:latin typeface="+mn-lt"/>
        <a:ea typeface="+mn-ea"/>
        <a:cs typeface="+mn-cs"/>
      </a:defRPr>
    </a:lvl6pPr>
    <a:lvl7pPr marL="2521275" algn="l" defTabSz="840425" rtl="0" eaLnBrk="1" latinLnBrk="0" hangingPunct="1">
      <a:defRPr sz="1654" kern="1200">
        <a:solidFill>
          <a:schemeClr val="tx1"/>
        </a:solidFill>
        <a:latin typeface="+mn-lt"/>
        <a:ea typeface="+mn-ea"/>
        <a:cs typeface="+mn-cs"/>
      </a:defRPr>
    </a:lvl7pPr>
    <a:lvl8pPr marL="2941488" algn="l" defTabSz="840425" rtl="0" eaLnBrk="1" latinLnBrk="0" hangingPunct="1">
      <a:defRPr sz="1654" kern="1200">
        <a:solidFill>
          <a:schemeClr val="tx1"/>
        </a:solidFill>
        <a:latin typeface="+mn-lt"/>
        <a:ea typeface="+mn-ea"/>
        <a:cs typeface="+mn-cs"/>
      </a:defRPr>
    </a:lvl8pPr>
    <a:lvl9pPr marL="3361700" algn="l" defTabSz="840425" rtl="0" eaLnBrk="1" latinLnBrk="0" hangingPunct="1">
      <a:defRPr sz="1654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7975" autoAdjust="0"/>
    <p:restoredTop sz="94660"/>
  </p:normalViewPr>
  <p:slideViewPr>
    <p:cSldViewPr snapToGrid="0">
      <p:cViewPr varScale="1">
        <p:scale>
          <a:sx n="119" d="100"/>
          <a:sy n="119" d="100"/>
        </p:scale>
        <p:origin x="384" y="10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9.wmf"/><Relationship Id="rId1" Type="http://schemas.openxmlformats.org/officeDocument/2006/relationships/image" Target="../media/image18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23.wmf"/><Relationship Id="rId2" Type="http://schemas.openxmlformats.org/officeDocument/2006/relationships/image" Target="../media/image22.wmf"/><Relationship Id="rId1" Type="http://schemas.openxmlformats.org/officeDocument/2006/relationships/image" Target="../media/image21.wmf"/><Relationship Id="rId6" Type="http://schemas.openxmlformats.org/officeDocument/2006/relationships/image" Target="../media/image26.wmf"/><Relationship Id="rId5" Type="http://schemas.openxmlformats.org/officeDocument/2006/relationships/image" Target="../media/image25.wmf"/><Relationship Id="rId4" Type="http://schemas.openxmlformats.org/officeDocument/2006/relationships/image" Target="../media/image24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38.wmf"/><Relationship Id="rId1" Type="http://schemas.openxmlformats.org/officeDocument/2006/relationships/image" Target="../media/image37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43.wmf"/><Relationship Id="rId2" Type="http://schemas.openxmlformats.org/officeDocument/2006/relationships/image" Target="../media/image42.wmf"/><Relationship Id="rId1" Type="http://schemas.openxmlformats.org/officeDocument/2006/relationships/image" Target="../media/image41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51756" y="1095863"/>
            <a:ext cx="8110538" cy="2331226"/>
          </a:xfrm>
        </p:spPr>
        <p:txBody>
          <a:bodyPr anchor="b"/>
          <a:lstStyle>
            <a:lvl1pPr algn="ctr">
              <a:defRPr sz="5322"/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51756" y="3516990"/>
            <a:ext cx="8110538" cy="1616668"/>
          </a:xfrm>
        </p:spPr>
        <p:txBody>
          <a:bodyPr/>
          <a:lstStyle>
            <a:lvl1pPr marL="0" indent="0" algn="ctr">
              <a:buNone/>
              <a:defRPr sz="2129"/>
            </a:lvl1pPr>
            <a:lvl2pPr marL="405536" indent="0" algn="ctr">
              <a:buNone/>
              <a:defRPr sz="1774"/>
            </a:lvl2pPr>
            <a:lvl3pPr marL="811073" indent="0" algn="ctr">
              <a:buNone/>
              <a:defRPr sz="1597"/>
            </a:lvl3pPr>
            <a:lvl4pPr marL="1216609" indent="0" algn="ctr">
              <a:buNone/>
              <a:defRPr sz="1419"/>
            </a:lvl4pPr>
            <a:lvl5pPr marL="1622146" indent="0" algn="ctr">
              <a:buNone/>
              <a:defRPr sz="1419"/>
            </a:lvl5pPr>
            <a:lvl6pPr marL="2027682" indent="0" algn="ctr">
              <a:buNone/>
              <a:defRPr sz="1419"/>
            </a:lvl6pPr>
            <a:lvl7pPr marL="2433218" indent="0" algn="ctr">
              <a:buNone/>
              <a:defRPr sz="1419"/>
            </a:lvl7pPr>
            <a:lvl8pPr marL="2838755" indent="0" algn="ctr">
              <a:buNone/>
              <a:defRPr sz="1419"/>
            </a:lvl8pPr>
            <a:lvl9pPr marL="3244291" indent="0" algn="ctr">
              <a:buNone/>
              <a:defRPr sz="1419"/>
            </a:lvl9pPr>
          </a:lstStyle>
          <a:p>
            <a:r>
              <a:rPr lang="de-DE"/>
              <a:t>Formatvorlage des Untertitelmasters durch Klicken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0ED5F8-0CC4-41BA-A41C-F2D51DAFA9DE}" type="datetimeFigureOut">
              <a:rPr lang="en-GB" smtClean="0"/>
              <a:t>18/05/2016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7D2CA-4484-433F-80C4-E3329C0BFF7C}" type="slidenum">
              <a:rPr lang="en-GB" smtClean="0"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184006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0ED5F8-0CC4-41BA-A41C-F2D51DAFA9DE}" type="datetimeFigureOut">
              <a:rPr lang="en-GB" smtClean="0"/>
              <a:t>18/05/2016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7D2CA-4484-433F-80C4-E3329C0BFF7C}" type="slidenum">
              <a:rPr lang="en-GB" smtClean="0"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715359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738804" y="356504"/>
            <a:ext cx="2331780" cy="5674614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43466" y="356504"/>
            <a:ext cx="6860163" cy="5674614"/>
          </a:xfrm>
        </p:spPr>
        <p:txBody>
          <a:bodyPr vert="eaVert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0ED5F8-0CC4-41BA-A41C-F2D51DAFA9DE}" type="datetimeFigureOut">
              <a:rPr lang="en-GB" smtClean="0"/>
              <a:t>18/05/2016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7D2CA-4484-433F-80C4-E3329C0BFF7C}" type="slidenum">
              <a:rPr lang="en-GB" smtClean="0"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711557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0ED5F8-0CC4-41BA-A41C-F2D51DAFA9DE}" type="datetimeFigureOut">
              <a:rPr lang="en-GB" smtClean="0"/>
              <a:t>18/05/2016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7D2CA-4484-433F-80C4-E3329C0BFF7C}" type="slidenum">
              <a:rPr lang="en-GB" smtClean="0"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105318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7834" y="1669370"/>
            <a:ext cx="9327118" cy="2785381"/>
          </a:xfrm>
        </p:spPr>
        <p:txBody>
          <a:bodyPr anchor="b"/>
          <a:lstStyle>
            <a:lvl1pPr>
              <a:defRPr sz="5322"/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7834" y="4481101"/>
            <a:ext cx="9327118" cy="1464766"/>
          </a:xfrm>
        </p:spPr>
        <p:txBody>
          <a:bodyPr/>
          <a:lstStyle>
            <a:lvl1pPr marL="0" indent="0">
              <a:buNone/>
              <a:defRPr sz="2129">
                <a:solidFill>
                  <a:schemeClr val="tx1">
                    <a:tint val="75000"/>
                  </a:schemeClr>
                </a:solidFill>
              </a:defRPr>
            </a:lvl1pPr>
            <a:lvl2pPr marL="405536" indent="0">
              <a:buNone/>
              <a:defRPr sz="1774">
                <a:solidFill>
                  <a:schemeClr val="tx1">
                    <a:tint val="75000"/>
                  </a:schemeClr>
                </a:solidFill>
              </a:defRPr>
            </a:lvl2pPr>
            <a:lvl3pPr marL="811073" indent="0">
              <a:buNone/>
              <a:defRPr sz="1597">
                <a:solidFill>
                  <a:schemeClr val="tx1">
                    <a:tint val="75000"/>
                  </a:schemeClr>
                </a:solidFill>
              </a:defRPr>
            </a:lvl3pPr>
            <a:lvl4pPr marL="1216609" indent="0">
              <a:buNone/>
              <a:defRPr sz="1419">
                <a:solidFill>
                  <a:schemeClr val="tx1">
                    <a:tint val="75000"/>
                  </a:schemeClr>
                </a:solidFill>
              </a:defRPr>
            </a:lvl4pPr>
            <a:lvl5pPr marL="1622146" indent="0">
              <a:buNone/>
              <a:defRPr sz="1419">
                <a:solidFill>
                  <a:schemeClr val="tx1">
                    <a:tint val="75000"/>
                  </a:schemeClr>
                </a:solidFill>
              </a:defRPr>
            </a:lvl5pPr>
            <a:lvl6pPr marL="2027682" indent="0">
              <a:buNone/>
              <a:defRPr sz="1419">
                <a:solidFill>
                  <a:schemeClr val="tx1">
                    <a:tint val="75000"/>
                  </a:schemeClr>
                </a:solidFill>
              </a:defRPr>
            </a:lvl6pPr>
            <a:lvl7pPr marL="2433218" indent="0">
              <a:buNone/>
              <a:defRPr sz="1419">
                <a:solidFill>
                  <a:schemeClr val="tx1">
                    <a:tint val="75000"/>
                  </a:schemeClr>
                </a:solidFill>
              </a:defRPr>
            </a:lvl7pPr>
            <a:lvl8pPr marL="2838755" indent="0">
              <a:buNone/>
              <a:defRPr sz="1419">
                <a:solidFill>
                  <a:schemeClr val="tx1">
                    <a:tint val="75000"/>
                  </a:schemeClr>
                </a:solidFill>
              </a:defRPr>
            </a:lvl8pPr>
            <a:lvl9pPr marL="3244291" indent="0">
              <a:buNone/>
              <a:defRPr sz="141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0ED5F8-0CC4-41BA-A41C-F2D51DAFA9DE}" type="datetimeFigureOut">
              <a:rPr lang="en-GB" smtClean="0"/>
              <a:t>18/05/2016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7D2CA-4484-433F-80C4-E3329C0BFF7C}" type="slidenum">
              <a:rPr lang="en-GB" smtClean="0"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789961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43466" y="1782520"/>
            <a:ext cx="4595971" cy="424859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74613" y="1782520"/>
            <a:ext cx="4595971" cy="424859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0ED5F8-0CC4-41BA-A41C-F2D51DAFA9DE}" type="datetimeFigureOut">
              <a:rPr lang="en-GB" smtClean="0"/>
              <a:t>18/05/2016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7D2CA-4484-433F-80C4-E3329C0BFF7C}" type="slidenum">
              <a:rPr lang="en-GB" smtClean="0"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853653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4875" y="356504"/>
            <a:ext cx="9327118" cy="1294265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4875" y="1641469"/>
            <a:ext cx="4574850" cy="804459"/>
          </a:xfrm>
        </p:spPr>
        <p:txBody>
          <a:bodyPr anchor="b"/>
          <a:lstStyle>
            <a:lvl1pPr marL="0" indent="0">
              <a:buNone/>
              <a:defRPr sz="2129" b="1"/>
            </a:lvl1pPr>
            <a:lvl2pPr marL="405536" indent="0">
              <a:buNone/>
              <a:defRPr sz="1774" b="1"/>
            </a:lvl2pPr>
            <a:lvl3pPr marL="811073" indent="0">
              <a:buNone/>
              <a:defRPr sz="1597" b="1"/>
            </a:lvl3pPr>
            <a:lvl4pPr marL="1216609" indent="0">
              <a:buNone/>
              <a:defRPr sz="1419" b="1"/>
            </a:lvl4pPr>
            <a:lvl5pPr marL="1622146" indent="0">
              <a:buNone/>
              <a:defRPr sz="1419" b="1"/>
            </a:lvl5pPr>
            <a:lvl6pPr marL="2027682" indent="0">
              <a:buNone/>
              <a:defRPr sz="1419" b="1"/>
            </a:lvl6pPr>
            <a:lvl7pPr marL="2433218" indent="0">
              <a:buNone/>
              <a:defRPr sz="1419" b="1"/>
            </a:lvl7pPr>
            <a:lvl8pPr marL="2838755" indent="0">
              <a:buNone/>
              <a:defRPr sz="1419" b="1"/>
            </a:lvl8pPr>
            <a:lvl9pPr marL="3244291" indent="0">
              <a:buNone/>
              <a:defRPr sz="1419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44875" y="2445927"/>
            <a:ext cx="4574850" cy="3597591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474613" y="1641469"/>
            <a:ext cx="4597380" cy="804459"/>
          </a:xfrm>
        </p:spPr>
        <p:txBody>
          <a:bodyPr anchor="b"/>
          <a:lstStyle>
            <a:lvl1pPr marL="0" indent="0">
              <a:buNone/>
              <a:defRPr sz="2129" b="1"/>
            </a:lvl1pPr>
            <a:lvl2pPr marL="405536" indent="0">
              <a:buNone/>
              <a:defRPr sz="1774" b="1"/>
            </a:lvl2pPr>
            <a:lvl3pPr marL="811073" indent="0">
              <a:buNone/>
              <a:defRPr sz="1597" b="1"/>
            </a:lvl3pPr>
            <a:lvl4pPr marL="1216609" indent="0">
              <a:buNone/>
              <a:defRPr sz="1419" b="1"/>
            </a:lvl4pPr>
            <a:lvl5pPr marL="1622146" indent="0">
              <a:buNone/>
              <a:defRPr sz="1419" b="1"/>
            </a:lvl5pPr>
            <a:lvl6pPr marL="2027682" indent="0">
              <a:buNone/>
              <a:defRPr sz="1419" b="1"/>
            </a:lvl6pPr>
            <a:lvl7pPr marL="2433218" indent="0">
              <a:buNone/>
              <a:defRPr sz="1419" b="1"/>
            </a:lvl7pPr>
            <a:lvl8pPr marL="2838755" indent="0">
              <a:buNone/>
              <a:defRPr sz="1419" b="1"/>
            </a:lvl8pPr>
            <a:lvl9pPr marL="3244291" indent="0">
              <a:buNone/>
              <a:defRPr sz="1419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474613" y="2445927"/>
            <a:ext cx="4597380" cy="3597591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0ED5F8-0CC4-41BA-A41C-F2D51DAFA9DE}" type="datetimeFigureOut">
              <a:rPr lang="en-GB" smtClean="0"/>
              <a:t>18/05/2016</a:t>
            </a:fld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7D2CA-4484-433F-80C4-E3329C0BFF7C}" type="slidenum">
              <a:rPr lang="en-GB" smtClean="0"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859702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0ED5F8-0CC4-41BA-A41C-F2D51DAFA9DE}" type="datetimeFigureOut">
              <a:rPr lang="en-GB" smtClean="0"/>
              <a:t>18/05/2016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7D2CA-4484-433F-80C4-E3329C0BFF7C}" type="slidenum">
              <a:rPr lang="en-GB" smtClean="0"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134060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0ED5F8-0CC4-41BA-A41C-F2D51DAFA9DE}" type="datetimeFigureOut">
              <a:rPr lang="en-GB" smtClean="0"/>
              <a:t>18/05/2016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7D2CA-4484-433F-80C4-E3329C0BFF7C}" type="slidenum">
              <a:rPr lang="en-GB" smtClean="0"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083186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4875" y="446405"/>
            <a:ext cx="3487812" cy="1562418"/>
          </a:xfrm>
        </p:spPr>
        <p:txBody>
          <a:bodyPr anchor="b"/>
          <a:lstStyle>
            <a:lvl1pPr>
              <a:defRPr sz="2838"/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7380" y="964111"/>
            <a:ext cx="5474613" cy="4758553"/>
          </a:xfrm>
        </p:spPr>
        <p:txBody>
          <a:bodyPr/>
          <a:lstStyle>
            <a:lvl1pPr>
              <a:defRPr sz="2838"/>
            </a:lvl1pPr>
            <a:lvl2pPr>
              <a:defRPr sz="2484"/>
            </a:lvl2pPr>
            <a:lvl3pPr>
              <a:defRPr sz="2129"/>
            </a:lvl3pPr>
            <a:lvl4pPr>
              <a:defRPr sz="1774"/>
            </a:lvl4pPr>
            <a:lvl5pPr>
              <a:defRPr sz="1774"/>
            </a:lvl5pPr>
            <a:lvl6pPr>
              <a:defRPr sz="1774"/>
            </a:lvl6pPr>
            <a:lvl7pPr>
              <a:defRPr sz="1774"/>
            </a:lvl7pPr>
            <a:lvl8pPr>
              <a:defRPr sz="1774"/>
            </a:lvl8pPr>
            <a:lvl9pPr>
              <a:defRPr sz="1774"/>
            </a:lvl9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44875" y="2008823"/>
            <a:ext cx="3487812" cy="3721592"/>
          </a:xfrm>
        </p:spPr>
        <p:txBody>
          <a:bodyPr/>
          <a:lstStyle>
            <a:lvl1pPr marL="0" indent="0">
              <a:buNone/>
              <a:defRPr sz="1419"/>
            </a:lvl1pPr>
            <a:lvl2pPr marL="405536" indent="0">
              <a:buNone/>
              <a:defRPr sz="1242"/>
            </a:lvl2pPr>
            <a:lvl3pPr marL="811073" indent="0">
              <a:buNone/>
              <a:defRPr sz="1064"/>
            </a:lvl3pPr>
            <a:lvl4pPr marL="1216609" indent="0">
              <a:buNone/>
              <a:defRPr sz="887"/>
            </a:lvl4pPr>
            <a:lvl5pPr marL="1622146" indent="0">
              <a:buNone/>
              <a:defRPr sz="887"/>
            </a:lvl5pPr>
            <a:lvl6pPr marL="2027682" indent="0">
              <a:buNone/>
              <a:defRPr sz="887"/>
            </a:lvl6pPr>
            <a:lvl7pPr marL="2433218" indent="0">
              <a:buNone/>
              <a:defRPr sz="887"/>
            </a:lvl7pPr>
            <a:lvl8pPr marL="2838755" indent="0">
              <a:buNone/>
              <a:defRPr sz="887"/>
            </a:lvl8pPr>
            <a:lvl9pPr marL="3244291" indent="0">
              <a:buNone/>
              <a:defRPr sz="887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0ED5F8-0CC4-41BA-A41C-F2D51DAFA9DE}" type="datetimeFigureOut">
              <a:rPr lang="en-GB" smtClean="0"/>
              <a:t>18/05/2016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7D2CA-4484-433F-80C4-E3329C0BFF7C}" type="slidenum">
              <a:rPr lang="en-GB" smtClean="0"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51909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4875" y="446405"/>
            <a:ext cx="3487812" cy="1562418"/>
          </a:xfrm>
        </p:spPr>
        <p:txBody>
          <a:bodyPr anchor="b"/>
          <a:lstStyle>
            <a:lvl1pPr>
              <a:defRPr sz="2838"/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597380" y="964111"/>
            <a:ext cx="5474613" cy="4758553"/>
          </a:xfrm>
        </p:spPr>
        <p:txBody>
          <a:bodyPr anchor="t"/>
          <a:lstStyle>
            <a:lvl1pPr marL="0" indent="0">
              <a:buNone/>
              <a:defRPr sz="2838"/>
            </a:lvl1pPr>
            <a:lvl2pPr marL="405536" indent="0">
              <a:buNone/>
              <a:defRPr sz="2484"/>
            </a:lvl2pPr>
            <a:lvl3pPr marL="811073" indent="0">
              <a:buNone/>
              <a:defRPr sz="2129"/>
            </a:lvl3pPr>
            <a:lvl4pPr marL="1216609" indent="0">
              <a:buNone/>
              <a:defRPr sz="1774"/>
            </a:lvl4pPr>
            <a:lvl5pPr marL="1622146" indent="0">
              <a:buNone/>
              <a:defRPr sz="1774"/>
            </a:lvl5pPr>
            <a:lvl6pPr marL="2027682" indent="0">
              <a:buNone/>
              <a:defRPr sz="1774"/>
            </a:lvl6pPr>
            <a:lvl7pPr marL="2433218" indent="0">
              <a:buNone/>
              <a:defRPr sz="1774"/>
            </a:lvl7pPr>
            <a:lvl8pPr marL="2838755" indent="0">
              <a:buNone/>
              <a:defRPr sz="1774"/>
            </a:lvl8pPr>
            <a:lvl9pPr marL="3244291" indent="0">
              <a:buNone/>
              <a:defRPr sz="1774"/>
            </a:lvl9pPr>
          </a:lstStyle>
          <a:p>
            <a:r>
              <a:rPr lang="de-DE" dirty="0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44875" y="2008823"/>
            <a:ext cx="3487812" cy="3721592"/>
          </a:xfrm>
        </p:spPr>
        <p:txBody>
          <a:bodyPr/>
          <a:lstStyle>
            <a:lvl1pPr marL="0" indent="0">
              <a:buNone/>
              <a:defRPr sz="1419"/>
            </a:lvl1pPr>
            <a:lvl2pPr marL="405536" indent="0">
              <a:buNone/>
              <a:defRPr sz="1242"/>
            </a:lvl2pPr>
            <a:lvl3pPr marL="811073" indent="0">
              <a:buNone/>
              <a:defRPr sz="1064"/>
            </a:lvl3pPr>
            <a:lvl4pPr marL="1216609" indent="0">
              <a:buNone/>
              <a:defRPr sz="887"/>
            </a:lvl4pPr>
            <a:lvl5pPr marL="1622146" indent="0">
              <a:buNone/>
              <a:defRPr sz="887"/>
            </a:lvl5pPr>
            <a:lvl6pPr marL="2027682" indent="0">
              <a:buNone/>
              <a:defRPr sz="887"/>
            </a:lvl6pPr>
            <a:lvl7pPr marL="2433218" indent="0">
              <a:buNone/>
              <a:defRPr sz="887"/>
            </a:lvl7pPr>
            <a:lvl8pPr marL="2838755" indent="0">
              <a:buNone/>
              <a:defRPr sz="887"/>
            </a:lvl8pPr>
            <a:lvl9pPr marL="3244291" indent="0">
              <a:buNone/>
              <a:defRPr sz="887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0ED5F8-0CC4-41BA-A41C-F2D51DAFA9DE}" type="datetimeFigureOut">
              <a:rPr lang="en-GB" smtClean="0"/>
              <a:t>18/05/2016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7D2CA-4484-433F-80C4-E3329C0BFF7C}" type="slidenum">
              <a:rPr lang="en-GB" smtClean="0"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886792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43466" y="356504"/>
            <a:ext cx="9327118" cy="12942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3466" y="1782520"/>
            <a:ext cx="9327118" cy="42485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3466" y="6206270"/>
            <a:ext cx="2433161" cy="35650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6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0ED5F8-0CC4-41BA-A41C-F2D51DAFA9DE}" type="datetimeFigureOut">
              <a:rPr lang="en-GB" smtClean="0"/>
              <a:t>18/05/2016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82154" y="6206270"/>
            <a:ext cx="3649742" cy="35650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6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37423" y="6206270"/>
            <a:ext cx="2433161" cy="35650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6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77D2CA-4484-433F-80C4-E3329C0BFF7C}" type="slidenum">
              <a:rPr lang="en-GB" smtClean="0"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915739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811073" rtl="0" eaLnBrk="1" latinLnBrk="0" hangingPunct="1">
        <a:lnSpc>
          <a:spcPct val="90000"/>
        </a:lnSpc>
        <a:spcBef>
          <a:spcPct val="0"/>
        </a:spcBef>
        <a:buNone/>
        <a:defRPr sz="390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02768" indent="-202768" algn="l" defTabSz="811073" rtl="0" eaLnBrk="1" latinLnBrk="0" hangingPunct="1">
        <a:lnSpc>
          <a:spcPct val="90000"/>
        </a:lnSpc>
        <a:spcBef>
          <a:spcPts val="887"/>
        </a:spcBef>
        <a:buFont typeface="Arial" panose="020B0604020202020204" pitchFamily="34" charset="0"/>
        <a:buChar char="•"/>
        <a:defRPr sz="2484" kern="1200">
          <a:solidFill>
            <a:schemeClr val="tx1"/>
          </a:solidFill>
          <a:latin typeface="+mn-lt"/>
          <a:ea typeface="+mn-ea"/>
          <a:cs typeface="+mn-cs"/>
        </a:defRPr>
      </a:lvl1pPr>
      <a:lvl2pPr marL="608305" indent="-202768" algn="l" defTabSz="811073" rtl="0" eaLnBrk="1" latinLnBrk="0" hangingPunct="1">
        <a:lnSpc>
          <a:spcPct val="90000"/>
        </a:lnSpc>
        <a:spcBef>
          <a:spcPts val="443"/>
        </a:spcBef>
        <a:buFont typeface="Arial" panose="020B0604020202020204" pitchFamily="34" charset="0"/>
        <a:buChar char="•"/>
        <a:defRPr sz="2129" kern="1200">
          <a:solidFill>
            <a:schemeClr val="tx1"/>
          </a:solidFill>
          <a:latin typeface="+mn-lt"/>
          <a:ea typeface="+mn-ea"/>
          <a:cs typeface="+mn-cs"/>
        </a:defRPr>
      </a:lvl2pPr>
      <a:lvl3pPr marL="1013841" indent="-202768" algn="l" defTabSz="811073" rtl="0" eaLnBrk="1" latinLnBrk="0" hangingPunct="1">
        <a:lnSpc>
          <a:spcPct val="90000"/>
        </a:lnSpc>
        <a:spcBef>
          <a:spcPts val="443"/>
        </a:spcBef>
        <a:buFont typeface="Arial" panose="020B0604020202020204" pitchFamily="34" charset="0"/>
        <a:buChar char="•"/>
        <a:defRPr sz="1774" kern="1200">
          <a:solidFill>
            <a:schemeClr val="tx1"/>
          </a:solidFill>
          <a:latin typeface="+mn-lt"/>
          <a:ea typeface="+mn-ea"/>
          <a:cs typeface="+mn-cs"/>
        </a:defRPr>
      </a:lvl3pPr>
      <a:lvl4pPr marL="1419377" indent="-202768" algn="l" defTabSz="811073" rtl="0" eaLnBrk="1" latinLnBrk="0" hangingPunct="1">
        <a:lnSpc>
          <a:spcPct val="90000"/>
        </a:lnSpc>
        <a:spcBef>
          <a:spcPts val="443"/>
        </a:spcBef>
        <a:buFont typeface="Arial" panose="020B0604020202020204" pitchFamily="34" charset="0"/>
        <a:buChar char="•"/>
        <a:defRPr sz="1597" kern="1200">
          <a:solidFill>
            <a:schemeClr val="tx1"/>
          </a:solidFill>
          <a:latin typeface="+mn-lt"/>
          <a:ea typeface="+mn-ea"/>
          <a:cs typeface="+mn-cs"/>
        </a:defRPr>
      </a:lvl4pPr>
      <a:lvl5pPr marL="1824914" indent="-202768" algn="l" defTabSz="811073" rtl="0" eaLnBrk="1" latinLnBrk="0" hangingPunct="1">
        <a:lnSpc>
          <a:spcPct val="90000"/>
        </a:lnSpc>
        <a:spcBef>
          <a:spcPts val="443"/>
        </a:spcBef>
        <a:buFont typeface="Arial" panose="020B0604020202020204" pitchFamily="34" charset="0"/>
        <a:buChar char="•"/>
        <a:defRPr sz="1597" kern="1200">
          <a:solidFill>
            <a:schemeClr val="tx1"/>
          </a:solidFill>
          <a:latin typeface="+mn-lt"/>
          <a:ea typeface="+mn-ea"/>
          <a:cs typeface="+mn-cs"/>
        </a:defRPr>
      </a:lvl5pPr>
      <a:lvl6pPr marL="2230450" indent="-202768" algn="l" defTabSz="811073" rtl="0" eaLnBrk="1" latinLnBrk="0" hangingPunct="1">
        <a:lnSpc>
          <a:spcPct val="90000"/>
        </a:lnSpc>
        <a:spcBef>
          <a:spcPts val="443"/>
        </a:spcBef>
        <a:buFont typeface="Arial" panose="020B0604020202020204" pitchFamily="34" charset="0"/>
        <a:buChar char="•"/>
        <a:defRPr sz="1597" kern="1200">
          <a:solidFill>
            <a:schemeClr val="tx1"/>
          </a:solidFill>
          <a:latin typeface="+mn-lt"/>
          <a:ea typeface="+mn-ea"/>
          <a:cs typeface="+mn-cs"/>
        </a:defRPr>
      </a:lvl6pPr>
      <a:lvl7pPr marL="2635987" indent="-202768" algn="l" defTabSz="811073" rtl="0" eaLnBrk="1" latinLnBrk="0" hangingPunct="1">
        <a:lnSpc>
          <a:spcPct val="90000"/>
        </a:lnSpc>
        <a:spcBef>
          <a:spcPts val="443"/>
        </a:spcBef>
        <a:buFont typeface="Arial" panose="020B0604020202020204" pitchFamily="34" charset="0"/>
        <a:buChar char="•"/>
        <a:defRPr sz="1597" kern="1200">
          <a:solidFill>
            <a:schemeClr val="tx1"/>
          </a:solidFill>
          <a:latin typeface="+mn-lt"/>
          <a:ea typeface="+mn-ea"/>
          <a:cs typeface="+mn-cs"/>
        </a:defRPr>
      </a:lvl7pPr>
      <a:lvl8pPr marL="3041523" indent="-202768" algn="l" defTabSz="811073" rtl="0" eaLnBrk="1" latinLnBrk="0" hangingPunct="1">
        <a:lnSpc>
          <a:spcPct val="90000"/>
        </a:lnSpc>
        <a:spcBef>
          <a:spcPts val="443"/>
        </a:spcBef>
        <a:buFont typeface="Arial" panose="020B0604020202020204" pitchFamily="34" charset="0"/>
        <a:buChar char="•"/>
        <a:defRPr sz="1597" kern="1200">
          <a:solidFill>
            <a:schemeClr val="tx1"/>
          </a:solidFill>
          <a:latin typeface="+mn-lt"/>
          <a:ea typeface="+mn-ea"/>
          <a:cs typeface="+mn-cs"/>
        </a:defRPr>
      </a:lvl8pPr>
      <a:lvl9pPr marL="3447059" indent="-202768" algn="l" defTabSz="811073" rtl="0" eaLnBrk="1" latinLnBrk="0" hangingPunct="1">
        <a:lnSpc>
          <a:spcPct val="90000"/>
        </a:lnSpc>
        <a:spcBef>
          <a:spcPts val="443"/>
        </a:spcBef>
        <a:buFont typeface="Arial" panose="020B0604020202020204" pitchFamily="34" charset="0"/>
        <a:buChar char="•"/>
        <a:defRPr sz="159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11073" rtl="0" eaLnBrk="1" latinLnBrk="0" hangingPunct="1">
        <a:defRPr sz="1597" kern="1200">
          <a:solidFill>
            <a:schemeClr val="tx1"/>
          </a:solidFill>
          <a:latin typeface="+mn-lt"/>
          <a:ea typeface="+mn-ea"/>
          <a:cs typeface="+mn-cs"/>
        </a:defRPr>
      </a:lvl1pPr>
      <a:lvl2pPr marL="405536" algn="l" defTabSz="811073" rtl="0" eaLnBrk="1" latinLnBrk="0" hangingPunct="1">
        <a:defRPr sz="1597" kern="1200">
          <a:solidFill>
            <a:schemeClr val="tx1"/>
          </a:solidFill>
          <a:latin typeface="+mn-lt"/>
          <a:ea typeface="+mn-ea"/>
          <a:cs typeface="+mn-cs"/>
        </a:defRPr>
      </a:lvl2pPr>
      <a:lvl3pPr marL="811073" algn="l" defTabSz="811073" rtl="0" eaLnBrk="1" latinLnBrk="0" hangingPunct="1">
        <a:defRPr sz="1597" kern="1200">
          <a:solidFill>
            <a:schemeClr val="tx1"/>
          </a:solidFill>
          <a:latin typeface="+mn-lt"/>
          <a:ea typeface="+mn-ea"/>
          <a:cs typeface="+mn-cs"/>
        </a:defRPr>
      </a:lvl3pPr>
      <a:lvl4pPr marL="1216609" algn="l" defTabSz="811073" rtl="0" eaLnBrk="1" latinLnBrk="0" hangingPunct="1">
        <a:defRPr sz="1597" kern="1200">
          <a:solidFill>
            <a:schemeClr val="tx1"/>
          </a:solidFill>
          <a:latin typeface="+mn-lt"/>
          <a:ea typeface="+mn-ea"/>
          <a:cs typeface="+mn-cs"/>
        </a:defRPr>
      </a:lvl4pPr>
      <a:lvl5pPr marL="1622146" algn="l" defTabSz="811073" rtl="0" eaLnBrk="1" latinLnBrk="0" hangingPunct="1">
        <a:defRPr sz="1597" kern="1200">
          <a:solidFill>
            <a:schemeClr val="tx1"/>
          </a:solidFill>
          <a:latin typeface="+mn-lt"/>
          <a:ea typeface="+mn-ea"/>
          <a:cs typeface="+mn-cs"/>
        </a:defRPr>
      </a:lvl5pPr>
      <a:lvl6pPr marL="2027682" algn="l" defTabSz="811073" rtl="0" eaLnBrk="1" latinLnBrk="0" hangingPunct="1">
        <a:defRPr sz="1597" kern="1200">
          <a:solidFill>
            <a:schemeClr val="tx1"/>
          </a:solidFill>
          <a:latin typeface="+mn-lt"/>
          <a:ea typeface="+mn-ea"/>
          <a:cs typeface="+mn-cs"/>
        </a:defRPr>
      </a:lvl6pPr>
      <a:lvl7pPr marL="2433218" algn="l" defTabSz="811073" rtl="0" eaLnBrk="1" latinLnBrk="0" hangingPunct="1">
        <a:defRPr sz="1597" kern="1200">
          <a:solidFill>
            <a:schemeClr val="tx1"/>
          </a:solidFill>
          <a:latin typeface="+mn-lt"/>
          <a:ea typeface="+mn-ea"/>
          <a:cs typeface="+mn-cs"/>
        </a:defRPr>
      </a:lvl7pPr>
      <a:lvl8pPr marL="2838755" algn="l" defTabSz="811073" rtl="0" eaLnBrk="1" latinLnBrk="0" hangingPunct="1">
        <a:defRPr sz="1597" kern="1200">
          <a:solidFill>
            <a:schemeClr val="tx1"/>
          </a:solidFill>
          <a:latin typeface="+mn-lt"/>
          <a:ea typeface="+mn-ea"/>
          <a:cs typeface="+mn-cs"/>
        </a:defRPr>
      </a:lvl8pPr>
      <a:lvl9pPr marL="3244291" algn="l" defTabSz="811073" rtl="0" eaLnBrk="1" latinLnBrk="0" hangingPunct="1">
        <a:defRPr sz="159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wmf"/><Relationship Id="rId3" Type="http://schemas.openxmlformats.org/officeDocument/2006/relationships/oleObject" Target="../embeddings/oleObject9.bin"/><Relationship Id="rId7" Type="http://schemas.openxmlformats.org/officeDocument/2006/relationships/oleObject" Target="../embeddings/oleObject1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7.wmf"/><Relationship Id="rId9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3.bin"/><Relationship Id="rId3" Type="http://schemas.openxmlformats.org/officeDocument/2006/relationships/image" Target="../media/image44.png"/><Relationship Id="rId7" Type="http://schemas.openxmlformats.org/officeDocument/2006/relationships/image" Target="../media/image42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12.bin"/><Relationship Id="rId5" Type="http://schemas.openxmlformats.org/officeDocument/2006/relationships/image" Target="../media/image41.wmf"/><Relationship Id="rId10" Type="http://schemas.openxmlformats.org/officeDocument/2006/relationships/image" Target="../media/image12.png"/><Relationship Id="rId4" Type="http://schemas.openxmlformats.org/officeDocument/2006/relationships/oleObject" Target="../embeddings/oleObject11.bin"/><Relationship Id="rId9" Type="http://schemas.openxmlformats.org/officeDocument/2006/relationships/image" Target="../media/image43.w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2.png"/><Relationship Id="rId5" Type="http://schemas.openxmlformats.org/officeDocument/2006/relationships/image" Target="../media/image46.jpg"/><Relationship Id="rId4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openxmlformats.org/officeDocument/2006/relationships/image" Target="../media/image8.jpeg"/><Relationship Id="rId18" Type="http://schemas.openxmlformats.org/officeDocument/2006/relationships/slide" Target="slide14.xml"/><Relationship Id="rId3" Type="http://schemas.openxmlformats.org/officeDocument/2006/relationships/image" Target="../media/image3.jpeg"/><Relationship Id="rId7" Type="http://schemas.openxmlformats.org/officeDocument/2006/relationships/image" Target="../media/image5.jpeg"/><Relationship Id="rId12" Type="http://schemas.openxmlformats.org/officeDocument/2006/relationships/slide" Target="slide8.xml"/><Relationship Id="rId17" Type="http://schemas.openxmlformats.org/officeDocument/2006/relationships/image" Target="../media/image10.jpeg"/><Relationship Id="rId2" Type="http://schemas.openxmlformats.org/officeDocument/2006/relationships/slide" Target="slide3.xml"/><Relationship Id="rId16" Type="http://schemas.openxmlformats.org/officeDocument/2006/relationships/slide" Target="slide13.xml"/><Relationship Id="rId20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slide" Target="slide5.xml"/><Relationship Id="rId11" Type="http://schemas.openxmlformats.org/officeDocument/2006/relationships/image" Target="../media/image7.jpeg"/><Relationship Id="rId5" Type="http://schemas.openxmlformats.org/officeDocument/2006/relationships/image" Target="../media/image4.jpeg"/><Relationship Id="rId15" Type="http://schemas.openxmlformats.org/officeDocument/2006/relationships/image" Target="../media/image9.jpeg"/><Relationship Id="rId10" Type="http://schemas.openxmlformats.org/officeDocument/2006/relationships/slide" Target="slide7.xml"/><Relationship Id="rId19" Type="http://schemas.openxmlformats.org/officeDocument/2006/relationships/image" Target="../media/image11.jpeg"/><Relationship Id="rId4" Type="http://schemas.openxmlformats.org/officeDocument/2006/relationships/slide" Target="slide4.xml"/><Relationship Id="rId9" Type="http://schemas.openxmlformats.org/officeDocument/2006/relationships/image" Target="../media/image6.jpeg"/><Relationship Id="rId14" Type="http://schemas.openxmlformats.org/officeDocument/2006/relationships/slide" Target="slide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20.png"/><Relationship Id="rId7" Type="http://schemas.openxmlformats.org/officeDocument/2006/relationships/image" Target="../media/image19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18.wmf"/><Relationship Id="rId4" Type="http://schemas.openxmlformats.org/officeDocument/2006/relationships/oleObject" Target="../embeddings/oleObject1.bin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.bin"/><Relationship Id="rId13" Type="http://schemas.openxmlformats.org/officeDocument/2006/relationships/image" Target="../media/image25.wmf"/><Relationship Id="rId3" Type="http://schemas.openxmlformats.org/officeDocument/2006/relationships/image" Target="../media/image27.png"/><Relationship Id="rId7" Type="http://schemas.openxmlformats.org/officeDocument/2006/relationships/image" Target="../media/image22.wmf"/><Relationship Id="rId12" Type="http://schemas.openxmlformats.org/officeDocument/2006/relationships/oleObject" Target="../embeddings/oleObject7.bin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2.png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4.bin"/><Relationship Id="rId11" Type="http://schemas.openxmlformats.org/officeDocument/2006/relationships/image" Target="../media/image24.wmf"/><Relationship Id="rId5" Type="http://schemas.openxmlformats.org/officeDocument/2006/relationships/image" Target="../media/image21.wmf"/><Relationship Id="rId15" Type="http://schemas.openxmlformats.org/officeDocument/2006/relationships/image" Target="../media/image26.wmf"/><Relationship Id="rId10" Type="http://schemas.openxmlformats.org/officeDocument/2006/relationships/oleObject" Target="../embeddings/oleObject6.bin"/><Relationship Id="rId4" Type="http://schemas.openxmlformats.org/officeDocument/2006/relationships/oleObject" Target="../embeddings/oleObject3.bin"/><Relationship Id="rId9" Type="http://schemas.openxmlformats.org/officeDocument/2006/relationships/image" Target="../media/image23.wmf"/><Relationship Id="rId14" Type="http://schemas.openxmlformats.org/officeDocument/2006/relationships/oleObject" Target="../embeddings/oleObject8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" y="0"/>
            <a:ext cx="10814050" cy="3925500"/>
          </a:xfrm>
          <a:prstGeom prst="rect">
            <a:avLst/>
          </a:prstGeom>
        </p:spPr>
      </p:pic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115601" y="4158914"/>
            <a:ext cx="4008724" cy="1008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81105" tIns="40553" rIns="81105" bIns="40553" numCol="1" anchor="ctr" anchorCtr="0" compatLnSpc="1">
            <a:prstTxWarp prst="textNoShape">
              <a:avLst/>
            </a:prstTxWarp>
          </a:bodyPr>
          <a:lstStyle>
            <a:lvl1pPr marL="0" indent="0" algn="r" rtl="0" eaLnBrk="1" fontAlgn="base" hangingPunct="1">
              <a:spcBef>
                <a:spcPct val="0"/>
              </a:spcBef>
              <a:spcAft>
                <a:spcPct val="50000"/>
              </a:spcAft>
              <a:buClr>
                <a:schemeClr val="accent2"/>
              </a:buClr>
              <a:buFontTx/>
              <a:buNone/>
              <a:defRPr sz="3200">
                <a:solidFill>
                  <a:schemeClr val="tx2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889000" indent="-43973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Times" charset="0"/>
              <a:buChar char="•"/>
              <a:defRPr sz="2800">
                <a:solidFill>
                  <a:schemeClr val="tx2"/>
                </a:solidFill>
                <a:latin typeface="+mn-lt"/>
                <a:ea typeface="ＭＳ Ｐゴシック" pitchFamily="-112" charset="-128"/>
              </a:defRPr>
            </a:lvl2pPr>
            <a:lvl3pPr marL="1293813" indent="-40322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Times" charset="0"/>
              <a:buChar char="-"/>
              <a:defRPr sz="2400">
                <a:solidFill>
                  <a:schemeClr val="tx2"/>
                </a:solidFill>
                <a:latin typeface="+mn-lt"/>
                <a:ea typeface="ＭＳ Ｐゴシック" pitchFamily="-112" charset="-128"/>
              </a:defRPr>
            </a:lvl3pPr>
            <a:lvl4pPr marL="1681163" indent="-38576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Times" charset="0"/>
              <a:buChar char="•"/>
              <a:defRPr sz="2000">
                <a:solidFill>
                  <a:schemeClr val="tx2"/>
                </a:solidFill>
                <a:latin typeface="+mn-lt"/>
                <a:ea typeface="ＭＳ Ｐゴシック" pitchFamily="-112" charset="-128"/>
              </a:defRPr>
            </a:lvl4pPr>
            <a:lvl5pPr marL="2070100" indent="-3873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charset="0"/>
              <a:buChar char="n"/>
              <a:defRPr sz="2000">
                <a:solidFill>
                  <a:schemeClr val="tx2"/>
                </a:solidFill>
                <a:latin typeface="+mn-lt"/>
                <a:ea typeface="ＭＳ Ｐゴシック" pitchFamily="-112" charset="-128"/>
              </a:defRPr>
            </a:lvl5pPr>
            <a:lvl6pPr marL="2527300" indent="-3873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-112" charset="2"/>
              <a:buChar char="n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6pPr>
            <a:lvl7pPr marL="2984500" indent="-3873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-112" charset="2"/>
              <a:buChar char="n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7pPr>
            <a:lvl8pPr marL="3441700" indent="-3873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-112" charset="2"/>
              <a:buChar char="n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8pPr>
            <a:lvl9pPr marL="3898900" indent="-3873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-112" charset="2"/>
              <a:buChar char="n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9pPr>
          </a:lstStyle>
          <a:p>
            <a:pPr algn="ctr">
              <a:lnSpc>
                <a:spcPct val="110000"/>
              </a:lnSpc>
              <a:spcAft>
                <a:spcPts val="44"/>
              </a:spcAft>
            </a:pPr>
            <a:r>
              <a:rPr lang="en-GB" sz="1800" kern="0" dirty="0">
                <a:solidFill>
                  <a:schemeClr val="tx2">
                    <a:lumMod val="75000"/>
                  </a:schemeClr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  <a:cs typeface="ＭＳ Ｐゴシック" charset="0"/>
              </a:rPr>
              <a:t>Christian Mandel </a:t>
            </a:r>
          </a:p>
          <a:p>
            <a:pPr algn="ctr"/>
            <a:r>
              <a:rPr lang="en-GB" sz="1800" i="1" kern="0" dirty="0">
                <a:solidFill>
                  <a:schemeClr val="tx2">
                    <a:lumMod val="75000"/>
                  </a:schemeClr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  <a:cs typeface="ＭＳ Ｐゴシック" charset="0"/>
              </a:rPr>
              <a:t>Bremen Ambient Assisted Living Lab</a:t>
            </a:r>
            <a:br>
              <a:rPr lang="en-GB" sz="1800" i="1" kern="0" dirty="0">
                <a:solidFill>
                  <a:schemeClr val="tx2">
                    <a:lumMod val="75000"/>
                  </a:schemeClr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  <a:cs typeface="ＭＳ Ｐゴシック" charset="0"/>
              </a:rPr>
            </a:br>
            <a:r>
              <a:rPr lang="en-GB" sz="1800" i="1" kern="0" dirty="0">
                <a:solidFill>
                  <a:schemeClr val="tx2">
                    <a:lumMod val="75000"/>
                  </a:schemeClr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  <a:cs typeface="ＭＳ Ｐゴシック" charset="0"/>
              </a:rPr>
              <a:t>Cyber Physical Systems</a:t>
            </a:r>
          </a:p>
        </p:txBody>
      </p:sp>
      <p:pic>
        <p:nvPicPr>
          <p:cNvPr id="19" name="Grafik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971" y="5494959"/>
            <a:ext cx="2295984" cy="873797"/>
          </a:xfrm>
          <a:prstGeom prst="rect">
            <a:avLst/>
          </a:prstGeom>
        </p:spPr>
      </p:pic>
      <p:sp>
        <p:nvSpPr>
          <p:cNvPr id="21" name="Titel 1"/>
          <p:cNvSpPr txBox="1">
            <a:spLocks/>
          </p:cNvSpPr>
          <p:nvPr/>
        </p:nvSpPr>
        <p:spPr>
          <a:xfrm>
            <a:off x="4124797" y="5048011"/>
            <a:ext cx="6689725" cy="132074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81107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322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800" dirty="0">
                <a:solidFill>
                  <a:schemeClr val="tx2">
                    <a:lumMod val="75000"/>
                  </a:schemeClr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  <a:t>People Tracking in </a:t>
            </a:r>
            <a:br>
              <a:rPr lang="en-GB" sz="2800" dirty="0">
                <a:solidFill>
                  <a:schemeClr val="tx2">
                    <a:lumMod val="75000"/>
                  </a:schemeClr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</a:br>
            <a:r>
              <a:rPr lang="en-GB" sz="2800" dirty="0">
                <a:solidFill>
                  <a:schemeClr val="tx2">
                    <a:lumMod val="75000"/>
                  </a:schemeClr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  <a:t>Ambient Assisted Living Environments Using low-cost Thermal Image Cameras</a:t>
            </a:r>
          </a:p>
        </p:txBody>
      </p:sp>
      <p:sp>
        <p:nvSpPr>
          <p:cNvPr id="28" name="Titel 1"/>
          <p:cNvSpPr txBox="1">
            <a:spLocks/>
          </p:cNvSpPr>
          <p:nvPr/>
        </p:nvSpPr>
        <p:spPr>
          <a:xfrm>
            <a:off x="788930" y="0"/>
            <a:ext cx="9237133" cy="46818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81107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322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dirty="0">
                <a:solidFill>
                  <a:schemeClr val="bg1"/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  <a:t>14</a:t>
            </a:r>
            <a:r>
              <a:rPr lang="en-US" sz="2000" baseline="30000" dirty="0">
                <a:solidFill>
                  <a:schemeClr val="bg1"/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  <a:t>th</a:t>
            </a:r>
            <a:r>
              <a:rPr lang="en-US" sz="2000" dirty="0">
                <a:solidFill>
                  <a:schemeClr val="bg1"/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  <a:t> International Conference On Smart homes and health Telematics</a:t>
            </a:r>
          </a:p>
        </p:txBody>
      </p:sp>
      <p:sp>
        <p:nvSpPr>
          <p:cNvPr id="8" name="Titel 1"/>
          <p:cNvSpPr txBox="1">
            <a:spLocks/>
          </p:cNvSpPr>
          <p:nvPr/>
        </p:nvSpPr>
        <p:spPr>
          <a:xfrm>
            <a:off x="382530" y="695643"/>
            <a:ext cx="4121738" cy="112251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81107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322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dirty="0">
                <a:solidFill>
                  <a:schemeClr val="bg1"/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  <a:t>Inclusive Smart Cities</a:t>
            </a:r>
          </a:p>
          <a:p>
            <a:pPr algn="l"/>
            <a:r>
              <a:rPr lang="en-US" sz="3200" dirty="0">
                <a:solidFill>
                  <a:schemeClr val="bg1"/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  <a:t>And Digital health</a:t>
            </a:r>
          </a:p>
        </p:txBody>
      </p:sp>
    </p:spTree>
    <p:extLst>
      <p:ext uri="{BB962C8B-B14F-4D97-AF65-F5344CB8AC3E}">
        <p14:creationId xmlns:p14="http://schemas.microsoft.com/office/powerpoint/2010/main" val="24479263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186976" y="1343210"/>
            <a:ext cx="232627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chemeClr val="tx2">
                    <a:lumMod val="75000"/>
                  </a:schemeClr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  <a:t>Data Association</a:t>
            </a:r>
            <a:br>
              <a:rPr lang="de-DE" sz="2200" dirty="0">
                <a:solidFill>
                  <a:schemeClr val="tx2">
                    <a:lumMod val="75000"/>
                  </a:schemeClr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</a:br>
            <a:endParaRPr lang="en-US" sz="2200" dirty="0">
              <a:solidFill>
                <a:schemeClr val="tx2">
                  <a:lumMod val="75000"/>
                </a:schemeClr>
              </a:solidFill>
              <a:latin typeface="Adobe Heiti Std R" panose="020B0400000000000000" pitchFamily="34" charset="-128"/>
              <a:ea typeface="Adobe Heiti Std R" panose="020B0400000000000000" pitchFamily="34" charset="-128"/>
            </a:endParaRPr>
          </a:p>
        </p:txBody>
      </p:sp>
      <p:grpSp>
        <p:nvGrpSpPr>
          <p:cNvPr id="13" name="Gruppieren 12"/>
          <p:cNvGrpSpPr/>
          <p:nvPr/>
        </p:nvGrpSpPr>
        <p:grpSpPr>
          <a:xfrm>
            <a:off x="4120295" y="645353"/>
            <a:ext cx="6240030" cy="5905571"/>
            <a:chOff x="4120295" y="645353"/>
            <a:chExt cx="6240030" cy="5905571"/>
          </a:xfrm>
        </p:grpSpPr>
        <p:pic>
          <p:nvPicPr>
            <p:cNvPr id="7" name="Grafik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20295" y="645353"/>
              <a:ext cx="6235491" cy="5905571"/>
            </a:xfrm>
            <a:prstGeom prst="rect">
              <a:avLst/>
            </a:prstGeom>
          </p:spPr>
        </p:pic>
        <p:cxnSp>
          <p:nvCxnSpPr>
            <p:cNvPr id="11" name="Gerader Verbinder 10"/>
            <p:cNvCxnSpPr/>
            <p:nvPr/>
          </p:nvCxnSpPr>
          <p:spPr>
            <a:xfrm flipH="1">
              <a:off x="10351698" y="655608"/>
              <a:ext cx="8627" cy="589184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Gruppieren 25"/>
          <p:cNvGrpSpPr/>
          <p:nvPr/>
        </p:nvGrpSpPr>
        <p:grpSpPr>
          <a:xfrm>
            <a:off x="6029692" y="2732946"/>
            <a:ext cx="2997937" cy="1653963"/>
            <a:chOff x="6029692" y="2732946"/>
            <a:chExt cx="2997937" cy="1653963"/>
          </a:xfrm>
        </p:grpSpPr>
        <p:cxnSp>
          <p:nvCxnSpPr>
            <p:cNvPr id="22" name="Gerade Verbindung mit Pfeil 21"/>
            <p:cNvCxnSpPr/>
            <p:nvPr/>
          </p:nvCxnSpPr>
          <p:spPr>
            <a:xfrm flipH="1" flipV="1">
              <a:off x="6099013" y="2732946"/>
              <a:ext cx="757989" cy="785529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Gerade Verbindung mit Pfeil 22"/>
            <p:cNvCxnSpPr/>
            <p:nvPr/>
          </p:nvCxnSpPr>
          <p:spPr>
            <a:xfrm flipV="1">
              <a:off x="7811589" y="2732946"/>
              <a:ext cx="828002" cy="785529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feld 24"/>
            <p:cNvSpPr txBox="1"/>
            <p:nvPr/>
          </p:nvSpPr>
          <p:spPr>
            <a:xfrm>
              <a:off x="6029692" y="3679023"/>
              <a:ext cx="2997937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chemeClr val="tx2">
                      <a:lumMod val="20000"/>
                      <a:lumOff val="80000"/>
                    </a:schemeClr>
                  </a:solidFill>
                  <a:latin typeface="Adobe Heiti Std R" panose="020B0400000000000000" pitchFamily="34" charset="-128"/>
                  <a:ea typeface="Adobe Heiti Std R" panose="020B0400000000000000" pitchFamily="34" charset="-128"/>
                </a:rPr>
                <a:t>two persons obstructed </a:t>
              </a:r>
              <a:br>
                <a:rPr lang="en-US" sz="2000" dirty="0">
                  <a:solidFill>
                    <a:schemeClr val="tx2">
                      <a:lumMod val="20000"/>
                      <a:lumOff val="80000"/>
                    </a:schemeClr>
                  </a:solidFill>
                  <a:latin typeface="Adobe Heiti Std R" panose="020B0400000000000000" pitchFamily="34" charset="-128"/>
                  <a:ea typeface="Adobe Heiti Std R" panose="020B0400000000000000" pitchFamily="34" charset="-128"/>
                </a:rPr>
              </a:br>
              <a:r>
                <a:rPr lang="en-US" sz="2000" dirty="0">
                  <a:solidFill>
                    <a:schemeClr val="tx2">
                      <a:lumMod val="20000"/>
                      <a:lumOff val="80000"/>
                    </a:schemeClr>
                  </a:solidFill>
                  <a:latin typeface="Adobe Heiti Std R" panose="020B0400000000000000" pitchFamily="34" charset="-128"/>
                  <a:ea typeface="Adobe Heiti Std R" panose="020B0400000000000000" pitchFamily="34" charset="-128"/>
                </a:rPr>
                <a:t>by ceiling beam</a:t>
              </a:r>
            </a:p>
          </p:txBody>
        </p:sp>
      </p:grpSp>
      <p:grpSp>
        <p:nvGrpSpPr>
          <p:cNvPr id="32" name="Gruppieren 31"/>
          <p:cNvGrpSpPr/>
          <p:nvPr/>
        </p:nvGrpSpPr>
        <p:grpSpPr>
          <a:xfrm>
            <a:off x="4122000" y="644400"/>
            <a:ext cx="6235200" cy="5904000"/>
            <a:chOff x="4122000" y="644400"/>
            <a:chExt cx="6235200" cy="5904000"/>
          </a:xfrm>
        </p:grpSpPr>
        <p:grpSp>
          <p:nvGrpSpPr>
            <p:cNvPr id="18" name="Gruppieren 17"/>
            <p:cNvGrpSpPr/>
            <p:nvPr/>
          </p:nvGrpSpPr>
          <p:grpSpPr>
            <a:xfrm>
              <a:off x="4122000" y="644400"/>
              <a:ext cx="6235200" cy="5904000"/>
              <a:chOff x="-2734611" y="491286"/>
              <a:chExt cx="6235200" cy="5904000"/>
            </a:xfrm>
          </p:grpSpPr>
          <p:pic>
            <p:nvPicPr>
              <p:cNvPr id="8" name="Grafik 7"/>
              <p:cNvPicPr>
                <a:picLocks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2734611" y="491286"/>
                <a:ext cx="6235200" cy="5904000"/>
              </a:xfrm>
              <a:prstGeom prst="rect">
                <a:avLst/>
              </a:prstGeom>
            </p:spPr>
          </p:pic>
          <p:cxnSp>
            <p:nvCxnSpPr>
              <p:cNvPr id="15" name="Gerader Verbinder 14"/>
              <p:cNvCxnSpPr/>
              <p:nvPr/>
            </p:nvCxnSpPr>
            <p:spPr>
              <a:xfrm>
                <a:off x="3500589" y="491286"/>
                <a:ext cx="0" cy="590400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Gerader Verbinder 16"/>
              <p:cNvCxnSpPr/>
              <p:nvPr/>
            </p:nvCxnSpPr>
            <p:spPr>
              <a:xfrm>
                <a:off x="-2734611" y="6395286"/>
                <a:ext cx="62352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7" name="Gruppieren 26"/>
            <p:cNvGrpSpPr/>
            <p:nvPr/>
          </p:nvGrpSpPr>
          <p:grpSpPr>
            <a:xfrm>
              <a:off x="6030000" y="2732400"/>
              <a:ext cx="2997937" cy="1653963"/>
              <a:chOff x="6029692" y="2732946"/>
              <a:chExt cx="2997937" cy="1653963"/>
            </a:xfrm>
          </p:grpSpPr>
          <p:cxnSp>
            <p:nvCxnSpPr>
              <p:cNvPr id="28" name="Gerade Verbindung mit Pfeil 27"/>
              <p:cNvCxnSpPr/>
              <p:nvPr/>
            </p:nvCxnSpPr>
            <p:spPr>
              <a:xfrm flipH="1" flipV="1">
                <a:off x="6099013" y="2732946"/>
                <a:ext cx="757989" cy="785529"/>
              </a:xfrm>
              <a:prstGeom prst="straightConnector1">
                <a:avLst/>
              </a:prstGeom>
              <a:ln w="38100">
                <a:solidFill>
                  <a:srgbClr val="FF0000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Gerade Verbindung mit Pfeil 28"/>
              <p:cNvCxnSpPr/>
              <p:nvPr/>
            </p:nvCxnSpPr>
            <p:spPr>
              <a:xfrm flipV="1">
                <a:off x="7811589" y="2732946"/>
                <a:ext cx="828002" cy="785529"/>
              </a:xfrm>
              <a:prstGeom prst="straightConnector1">
                <a:avLst/>
              </a:prstGeom>
              <a:ln w="38100">
                <a:solidFill>
                  <a:srgbClr val="FF0000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0" name="Textfeld 29"/>
              <p:cNvSpPr txBox="1"/>
              <p:nvPr/>
            </p:nvSpPr>
            <p:spPr>
              <a:xfrm>
                <a:off x="6029692" y="3679023"/>
                <a:ext cx="2997937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>
                    <a:solidFill>
                      <a:schemeClr val="tx2">
                        <a:lumMod val="75000"/>
                      </a:schemeClr>
                    </a:solidFill>
                    <a:latin typeface="Adobe Heiti Std R" panose="020B0400000000000000" pitchFamily="34" charset="-128"/>
                    <a:ea typeface="Adobe Heiti Std R" panose="020B0400000000000000" pitchFamily="34" charset="-128"/>
                  </a:rPr>
                  <a:t>two persons obstructed </a:t>
                </a:r>
                <a:br>
                  <a:rPr lang="en-US" sz="2000" dirty="0">
                    <a:solidFill>
                      <a:schemeClr val="tx2">
                        <a:lumMod val="75000"/>
                      </a:schemeClr>
                    </a:solidFill>
                    <a:latin typeface="Adobe Heiti Std R" panose="020B0400000000000000" pitchFamily="34" charset="-128"/>
                    <a:ea typeface="Adobe Heiti Std R" panose="020B0400000000000000" pitchFamily="34" charset="-128"/>
                  </a:rPr>
                </a:br>
                <a:r>
                  <a:rPr lang="en-US" sz="2000" dirty="0">
                    <a:solidFill>
                      <a:schemeClr val="tx2">
                        <a:lumMod val="75000"/>
                      </a:schemeClr>
                    </a:solidFill>
                    <a:latin typeface="Adobe Heiti Std R" panose="020B0400000000000000" pitchFamily="34" charset="-128"/>
                    <a:ea typeface="Adobe Heiti Std R" panose="020B0400000000000000" pitchFamily="34" charset="-128"/>
                  </a:rPr>
                  <a:t>by ceiling beam</a:t>
                </a:r>
              </a:p>
            </p:txBody>
          </p:sp>
        </p:grpSp>
      </p:grpSp>
      <p:grpSp>
        <p:nvGrpSpPr>
          <p:cNvPr id="41" name="Gruppieren 40"/>
          <p:cNvGrpSpPr/>
          <p:nvPr/>
        </p:nvGrpSpPr>
        <p:grpSpPr>
          <a:xfrm>
            <a:off x="4122000" y="644400"/>
            <a:ext cx="6235200" cy="5899053"/>
            <a:chOff x="4122000" y="644400"/>
            <a:chExt cx="6235200" cy="5899053"/>
          </a:xfrm>
        </p:grpSpPr>
        <p:grpSp>
          <p:nvGrpSpPr>
            <p:cNvPr id="21" name="Gruppieren 20"/>
            <p:cNvGrpSpPr/>
            <p:nvPr/>
          </p:nvGrpSpPr>
          <p:grpSpPr>
            <a:xfrm>
              <a:off x="4122000" y="644400"/>
              <a:ext cx="6235200" cy="5899053"/>
              <a:chOff x="-2323412" y="-5758540"/>
              <a:chExt cx="6235200" cy="5899053"/>
            </a:xfrm>
          </p:grpSpPr>
          <p:pic>
            <p:nvPicPr>
              <p:cNvPr id="9" name="Grafik 8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2323412" y="-5758540"/>
                <a:ext cx="6235200" cy="5899053"/>
              </a:xfrm>
              <a:prstGeom prst="rect">
                <a:avLst/>
              </a:prstGeom>
            </p:spPr>
          </p:pic>
          <p:cxnSp>
            <p:nvCxnSpPr>
              <p:cNvPr id="20" name="Gerader Verbinder 19"/>
              <p:cNvCxnSpPr/>
              <p:nvPr/>
            </p:nvCxnSpPr>
            <p:spPr>
              <a:xfrm>
                <a:off x="3911788" y="-5758540"/>
                <a:ext cx="0" cy="589905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33" name="Gerade Verbindung mit Pfeil 32"/>
            <p:cNvCxnSpPr/>
            <p:nvPr/>
          </p:nvCxnSpPr>
          <p:spPr>
            <a:xfrm flipV="1">
              <a:off x="5242725" y="2727454"/>
              <a:ext cx="164301" cy="1034649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Textfeld 33"/>
            <p:cNvSpPr txBox="1"/>
            <p:nvPr/>
          </p:nvSpPr>
          <p:spPr>
            <a:xfrm>
              <a:off x="4376842" y="3838479"/>
              <a:ext cx="2392001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chemeClr val="tx2">
                      <a:lumMod val="75000"/>
                    </a:schemeClr>
                  </a:solidFill>
                  <a:latin typeface="Adobe Heiti Std R" panose="020B0400000000000000" pitchFamily="34" charset="-128"/>
                  <a:ea typeface="Adobe Heiti Std R" panose="020B0400000000000000" pitchFamily="34" charset="-128"/>
                </a:rPr>
                <a:t>person 1 described</a:t>
              </a:r>
              <a:br>
                <a:rPr lang="en-US" sz="2000" dirty="0">
                  <a:solidFill>
                    <a:schemeClr val="tx2">
                      <a:lumMod val="75000"/>
                    </a:schemeClr>
                  </a:solidFill>
                  <a:latin typeface="Adobe Heiti Std R" panose="020B0400000000000000" pitchFamily="34" charset="-128"/>
                  <a:ea typeface="Adobe Heiti Std R" panose="020B0400000000000000" pitchFamily="34" charset="-128"/>
                </a:rPr>
              </a:br>
              <a:r>
                <a:rPr lang="en-US" sz="2000" dirty="0">
                  <a:solidFill>
                    <a:schemeClr val="tx2">
                      <a:lumMod val="75000"/>
                    </a:schemeClr>
                  </a:solidFill>
                  <a:latin typeface="Adobe Heiti Std R" panose="020B0400000000000000" pitchFamily="34" charset="-128"/>
                  <a:ea typeface="Adobe Heiti Std R" panose="020B0400000000000000" pitchFamily="34" charset="-128"/>
                </a:rPr>
                <a:t>by two percepts</a:t>
              </a:r>
            </a:p>
          </p:txBody>
        </p:sp>
        <p:cxnSp>
          <p:nvCxnSpPr>
            <p:cNvPr id="36" name="Gerade Verbindung mit Pfeil 35"/>
            <p:cNvCxnSpPr/>
            <p:nvPr/>
          </p:nvCxnSpPr>
          <p:spPr>
            <a:xfrm flipH="1" flipV="1">
              <a:off x="8764694" y="3170877"/>
              <a:ext cx="4838" cy="100053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Textfeld 36"/>
            <p:cNvSpPr txBox="1"/>
            <p:nvPr/>
          </p:nvSpPr>
          <p:spPr>
            <a:xfrm>
              <a:off x="7702918" y="4272177"/>
              <a:ext cx="239200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chemeClr val="tx2">
                      <a:lumMod val="75000"/>
                    </a:schemeClr>
                  </a:solidFill>
                  <a:latin typeface="Adobe Heiti Std R" panose="020B0400000000000000" pitchFamily="34" charset="-128"/>
                  <a:ea typeface="Adobe Heiti Std R" panose="020B0400000000000000" pitchFamily="34" charset="-128"/>
                </a:rPr>
                <a:t>person 2 described</a:t>
              </a:r>
              <a:br>
                <a:rPr lang="en-US" sz="2000" dirty="0">
                  <a:solidFill>
                    <a:schemeClr val="tx2">
                      <a:lumMod val="75000"/>
                    </a:schemeClr>
                  </a:solidFill>
                  <a:latin typeface="Adobe Heiti Std R" panose="020B0400000000000000" pitchFamily="34" charset="-128"/>
                  <a:ea typeface="Adobe Heiti Std R" panose="020B0400000000000000" pitchFamily="34" charset="-128"/>
                </a:rPr>
              </a:br>
              <a:r>
                <a:rPr lang="en-US" sz="2000" dirty="0">
                  <a:solidFill>
                    <a:schemeClr val="tx2">
                      <a:lumMod val="75000"/>
                    </a:schemeClr>
                  </a:solidFill>
                  <a:latin typeface="Adobe Heiti Std R" panose="020B0400000000000000" pitchFamily="34" charset="-128"/>
                  <a:ea typeface="Adobe Heiti Std R" panose="020B0400000000000000" pitchFamily="34" charset="-128"/>
                </a:rPr>
                <a:t>by one percept</a:t>
              </a:r>
            </a:p>
          </p:txBody>
        </p:sp>
      </p:grpSp>
      <p:sp>
        <p:nvSpPr>
          <p:cNvPr id="42" name="Textfeld 41"/>
          <p:cNvSpPr txBox="1"/>
          <p:nvPr/>
        </p:nvSpPr>
        <p:spPr>
          <a:xfrm>
            <a:off x="186976" y="2475642"/>
            <a:ext cx="3227165" cy="96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  <a:t>Single Target –   </a:t>
            </a:r>
            <a:br>
              <a:rPr lang="en-US" sz="2000" dirty="0">
                <a:solidFill>
                  <a:schemeClr val="tx2">
                    <a:lumMod val="75000"/>
                  </a:schemeClr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</a:b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  <a:t>Multiple Measurements</a:t>
            </a:r>
            <a:endParaRPr lang="en-US" dirty="0"/>
          </a:p>
          <a:p>
            <a:endParaRPr lang="en-GB" dirty="0"/>
          </a:p>
        </p:txBody>
      </p:sp>
      <p:sp>
        <p:nvSpPr>
          <p:cNvPr id="31" name="Textfeld 30"/>
          <p:cNvSpPr txBox="1"/>
          <p:nvPr/>
        </p:nvSpPr>
        <p:spPr>
          <a:xfrm>
            <a:off x="0" y="29242"/>
            <a:ext cx="108140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chemeClr val="tx2">
                    <a:lumMod val="75000"/>
                  </a:schemeClr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  <a:t>People Tracking Using low-cost Thermal Image Cameras</a:t>
            </a:r>
          </a:p>
        </p:txBody>
      </p:sp>
      <p:cxnSp>
        <p:nvCxnSpPr>
          <p:cNvPr id="35" name="Gerader Verbinder 34"/>
          <p:cNvCxnSpPr/>
          <p:nvPr/>
        </p:nvCxnSpPr>
        <p:spPr>
          <a:xfrm>
            <a:off x="360000" y="540000"/>
            <a:ext cx="10094400" cy="1693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Rechteck 1"/>
          <p:cNvSpPr/>
          <p:nvPr/>
        </p:nvSpPr>
        <p:spPr>
          <a:xfrm>
            <a:off x="4120294" y="644400"/>
            <a:ext cx="6334105" cy="615057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74000">
                <a:schemeClr val="bg1"/>
              </a:gs>
              <a:gs pos="83000">
                <a:schemeClr val="bg1"/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hteck 37"/>
          <p:cNvSpPr/>
          <p:nvPr/>
        </p:nvSpPr>
        <p:spPr>
          <a:xfrm>
            <a:off x="3906735" y="5966584"/>
            <a:ext cx="6761221" cy="615057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9000">
                <a:schemeClr val="bg1"/>
              </a:gs>
              <a:gs pos="38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hteck 38"/>
          <p:cNvSpPr/>
          <p:nvPr/>
        </p:nvSpPr>
        <p:spPr>
          <a:xfrm>
            <a:off x="10027330" y="652134"/>
            <a:ext cx="510988" cy="5863026"/>
          </a:xfrm>
          <a:prstGeom prst="rect">
            <a:avLst/>
          </a:prstGeom>
          <a:gradFill>
            <a:gsLst>
              <a:gs pos="0">
                <a:schemeClr val="bg1"/>
              </a:gs>
              <a:gs pos="19000">
                <a:schemeClr val="bg1"/>
              </a:gs>
              <a:gs pos="38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hteck 39"/>
          <p:cNvSpPr/>
          <p:nvPr/>
        </p:nvSpPr>
        <p:spPr>
          <a:xfrm>
            <a:off x="3959164" y="652134"/>
            <a:ext cx="510988" cy="5863026"/>
          </a:xfrm>
          <a:prstGeom prst="rect">
            <a:avLst/>
          </a:prstGeom>
          <a:gradFill>
            <a:gsLst>
              <a:gs pos="0">
                <a:schemeClr val="bg1"/>
              </a:gs>
              <a:gs pos="19000">
                <a:schemeClr val="bg1"/>
              </a:gs>
              <a:gs pos="38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4" name="Grafik 4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8449" y="59868"/>
            <a:ext cx="551901" cy="210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3090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86976" y="1343210"/>
            <a:ext cx="232627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chemeClr val="tx2">
                    <a:lumMod val="75000"/>
                  </a:schemeClr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  <a:t>Data Association</a:t>
            </a:r>
            <a:br>
              <a:rPr lang="de-DE" sz="2200" dirty="0">
                <a:solidFill>
                  <a:schemeClr val="tx2">
                    <a:lumMod val="75000"/>
                  </a:schemeClr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</a:br>
            <a:endParaRPr lang="en-US" sz="2200" dirty="0">
              <a:solidFill>
                <a:schemeClr val="tx2">
                  <a:lumMod val="75000"/>
                </a:schemeClr>
              </a:solidFill>
              <a:latin typeface="Adobe Heiti Std R" panose="020B0400000000000000" pitchFamily="34" charset="-128"/>
              <a:ea typeface="Adobe Heiti Std R" panose="020B0400000000000000" pitchFamily="34" charset="-128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186976" y="2475642"/>
            <a:ext cx="3227165" cy="1885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  <a:t>Single Target –   </a:t>
            </a:r>
            <a:br>
              <a:rPr lang="en-US" sz="2000" dirty="0">
                <a:solidFill>
                  <a:schemeClr val="tx2">
                    <a:lumMod val="75000"/>
                  </a:schemeClr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</a:b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  <a:t>Multiple Measurements</a:t>
            </a:r>
            <a:br>
              <a:rPr lang="en-US" sz="2000" dirty="0">
                <a:solidFill>
                  <a:schemeClr val="tx2">
                    <a:lumMod val="75000"/>
                  </a:schemeClr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</a:br>
            <a:endParaRPr lang="en-US" sz="2000" dirty="0">
              <a:solidFill>
                <a:schemeClr val="tx2">
                  <a:lumMod val="75000"/>
                </a:schemeClr>
              </a:solidFill>
              <a:latin typeface="Adobe Heiti Std R" panose="020B0400000000000000" pitchFamily="34" charset="-128"/>
              <a:ea typeface="Adobe Heiti Std R" panose="020B0400000000000000" pitchFamily="34" charset="-128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  <a:t>Multiple Targets – </a:t>
            </a:r>
            <a:br>
              <a:rPr lang="en-US" sz="2000" dirty="0">
                <a:solidFill>
                  <a:schemeClr val="tx2">
                    <a:lumMod val="75000"/>
                  </a:schemeClr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</a:b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  <a:t>Single Measurement</a:t>
            </a:r>
            <a:endParaRPr lang="en-US" dirty="0"/>
          </a:p>
          <a:p>
            <a:endParaRPr lang="en-GB" dirty="0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2000" y="644400"/>
            <a:ext cx="6243600" cy="5900400"/>
          </a:xfrm>
          <a:prstGeom prst="rect">
            <a:avLst/>
          </a:prstGeom>
        </p:spPr>
      </p:pic>
      <p:pic>
        <p:nvPicPr>
          <p:cNvPr id="16" name="Grafik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2000" y="644400"/>
            <a:ext cx="6243600" cy="5900400"/>
          </a:xfrm>
          <a:prstGeom prst="rect">
            <a:avLst/>
          </a:prstGeom>
        </p:spPr>
      </p:pic>
      <p:grpSp>
        <p:nvGrpSpPr>
          <p:cNvPr id="15" name="Gruppieren 14"/>
          <p:cNvGrpSpPr/>
          <p:nvPr/>
        </p:nvGrpSpPr>
        <p:grpSpPr>
          <a:xfrm>
            <a:off x="6736080" y="2407920"/>
            <a:ext cx="3322031" cy="1186680"/>
            <a:chOff x="6736080" y="2407920"/>
            <a:chExt cx="3322031" cy="1186680"/>
          </a:xfrm>
        </p:grpSpPr>
        <p:cxnSp>
          <p:nvCxnSpPr>
            <p:cNvPr id="8" name="Gerade Verbindung mit Pfeil 7"/>
            <p:cNvCxnSpPr/>
            <p:nvPr/>
          </p:nvCxnSpPr>
          <p:spPr>
            <a:xfrm flipH="1" flipV="1">
              <a:off x="6736080" y="2407920"/>
              <a:ext cx="1064682" cy="558801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feld 8"/>
            <p:cNvSpPr txBox="1"/>
            <p:nvPr/>
          </p:nvSpPr>
          <p:spPr>
            <a:xfrm>
              <a:off x="7800762" y="2886714"/>
              <a:ext cx="2257349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chemeClr val="tx2">
                      <a:lumMod val="75000"/>
                    </a:schemeClr>
                  </a:solidFill>
                  <a:latin typeface="Adobe Heiti Std R" panose="020B0400000000000000" pitchFamily="34" charset="-128"/>
                  <a:ea typeface="Adobe Heiti Std R" panose="020B0400000000000000" pitchFamily="34" charset="-128"/>
                </a:rPr>
                <a:t>two persons close</a:t>
              </a:r>
              <a:br>
                <a:rPr lang="en-US" sz="2000" dirty="0">
                  <a:solidFill>
                    <a:schemeClr val="tx2">
                      <a:lumMod val="75000"/>
                    </a:schemeClr>
                  </a:solidFill>
                  <a:latin typeface="Adobe Heiti Std R" panose="020B0400000000000000" pitchFamily="34" charset="-128"/>
                  <a:ea typeface="Adobe Heiti Std R" panose="020B0400000000000000" pitchFamily="34" charset="-128"/>
                </a:rPr>
              </a:br>
              <a:r>
                <a:rPr lang="en-US" sz="2000" dirty="0">
                  <a:solidFill>
                    <a:schemeClr val="tx2">
                      <a:lumMod val="75000"/>
                    </a:schemeClr>
                  </a:solidFill>
                  <a:latin typeface="Adobe Heiti Std R" panose="020B0400000000000000" pitchFamily="34" charset="-128"/>
                  <a:ea typeface="Adobe Heiti Std R" panose="020B0400000000000000" pitchFamily="34" charset="-128"/>
                </a:rPr>
                <a:t>to each other</a:t>
              </a:r>
            </a:p>
          </p:txBody>
        </p:sp>
      </p:grpSp>
      <p:grpSp>
        <p:nvGrpSpPr>
          <p:cNvPr id="21" name="Gruppieren 20"/>
          <p:cNvGrpSpPr/>
          <p:nvPr/>
        </p:nvGrpSpPr>
        <p:grpSpPr>
          <a:xfrm>
            <a:off x="4122000" y="644400"/>
            <a:ext cx="6243600" cy="5900400"/>
            <a:chOff x="4122000" y="644400"/>
            <a:chExt cx="6243600" cy="5900400"/>
          </a:xfrm>
        </p:grpSpPr>
        <p:pic>
          <p:nvPicPr>
            <p:cNvPr id="20" name="Grafik 1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22000" y="644400"/>
              <a:ext cx="6243600" cy="5900400"/>
            </a:xfrm>
            <a:prstGeom prst="rect">
              <a:avLst/>
            </a:prstGeom>
          </p:spPr>
        </p:pic>
        <p:grpSp>
          <p:nvGrpSpPr>
            <p:cNvPr id="17" name="Gruppieren 16"/>
            <p:cNvGrpSpPr/>
            <p:nvPr/>
          </p:nvGrpSpPr>
          <p:grpSpPr>
            <a:xfrm>
              <a:off x="6735600" y="2408400"/>
              <a:ext cx="3322031" cy="1802233"/>
              <a:chOff x="6736080" y="2407920"/>
              <a:chExt cx="3322031" cy="1802233"/>
            </a:xfrm>
          </p:grpSpPr>
          <p:cxnSp>
            <p:nvCxnSpPr>
              <p:cNvPr id="18" name="Gerade Verbindung mit Pfeil 17"/>
              <p:cNvCxnSpPr/>
              <p:nvPr/>
            </p:nvCxnSpPr>
            <p:spPr>
              <a:xfrm flipH="1" flipV="1">
                <a:off x="6736080" y="2407920"/>
                <a:ext cx="1064682" cy="558801"/>
              </a:xfrm>
              <a:prstGeom prst="straightConnector1">
                <a:avLst/>
              </a:prstGeom>
              <a:ln w="38100">
                <a:solidFill>
                  <a:srgbClr val="FF0000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" name="Textfeld 18"/>
              <p:cNvSpPr txBox="1"/>
              <p:nvPr/>
            </p:nvSpPr>
            <p:spPr>
              <a:xfrm>
                <a:off x="7800762" y="2886714"/>
                <a:ext cx="2257349" cy="132343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>
                    <a:solidFill>
                      <a:schemeClr val="tx2">
                        <a:lumMod val="75000"/>
                      </a:schemeClr>
                    </a:solidFill>
                    <a:latin typeface="Adobe Heiti Std R" panose="020B0400000000000000" pitchFamily="34" charset="-128"/>
                    <a:ea typeface="Adobe Heiti Std R" panose="020B0400000000000000" pitchFamily="34" charset="-128"/>
                  </a:rPr>
                  <a:t>two persons close</a:t>
                </a:r>
                <a:br>
                  <a:rPr lang="en-US" sz="2000" dirty="0">
                    <a:solidFill>
                      <a:schemeClr val="tx2">
                        <a:lumMod val="75000"/>
                      </a:schemeClr>
                    </a:solidFill>
                    <a:latin typeface="Adobe Heiti Std R" panose="020B0400000000000000" pitchFamily="34" charset="-128"/>
                    <a:ea typeface="Adobe Heiti Std R" panose="020B0400000000000000" pitchFamily="34" charset="-128"/>
                  </a:rPr>
                </a:br>
                <a:r>
                  <a:rPr lang="en-US" sz="2000" dirty="0">
                    <a:solidFill>
                      <a:schemeClr val="tx2">
                        <a:lumMod val="75000"/>
                      </a:schemeClr>
                    </a:solidFill>
                    <a:latin typeface="Adobe Heiti Std R" panose="020B0400000000000000" pitchFamily="34" charset="-128"/>
                    <a:ea typeface="Adobe Heiti Std R" panose="020B0400000000000000" pitchFamily="34" charset="-128"/>
                  </a:rPr>
                  <a:t>to each other – </a:t>
                </a:r>
              </a:p>
              <a:p>
                <a:r>
                  <a:rPr lang="en-US" sz="2000" dirty="0">
                    <a:solidFill>
                      <a:schemeClr val="tx2">
                        <a:lumMod val="75000"/>
                      </a:schemeClr>
                    </a:solidFill>
                    <a:latin typeface="Adobe Heiti Std R" panose="020B0400000000000000" pitchFamily="34" charset="-128"/>
                    <a:ea typeface="Adobe Heiti Std R" panose="020B0400000000000000" pitchFamily="34" charset="-128"/>
                  </a:rPr>
                  <a:t>described by </a:t>
                </a:r>
                <a:br>
                  <a:rPr lang="en-US" sz="2000" dirty="0">
                    <a:solidFill>
                      <a:schemeClr val="tx2">
                        <a:lumMod val="75000"/>
                      </a:schemeClr>
                    </a:solidFill>
                    <a:latin typeface="Adobe Heiti Std R" panose="020B0400000000000000" pitchFamily="34" charset="-128"/>
                    <a:ea typeface="Adobe Heiti Std R" panose="020B0400000000000000" pitchFamily="34" charset="-128"/>
                  </a:rPr>
                </a:br>
                <a:r>
                  <a:rPr lang="en-US" sz="2000" dirty="0">
                    <a:solidFill>
                      <a:schemeClr val="tx2">
                        <a:lumMod val="75000"/>
                      </a:schemeClr>
                    </a:solidFill>
                    <a:latin typeface="Adobe Heiti Std R" panose="020B0400000000000000" pitchFamily="34" charset="-128"/>
                    <a:ea typeface="Adobe Heiti Std R" panose="020B0400000000000000" pitchFamily="34" charset="-128"/>
                  </a:rPr>
                  <a:t>one percept</a:t>
                </a:r>
              </a:p>
            </p:txBody>
          </p:sp>
        </p:grpSp>
      </p:grpSp>
      <p:sp>
        <p:nvSpPr>
          <p:cNvPr id="22" name="Textfeld 21"/>
          <p:cNvSpPr txBox="1"/>
          <p:nvPr/>
        </p:nvSpPr>
        <p:spPr>
          <a:xfrm>
            <a:off x="0" y="29242"/>
            <a:ext cx="108140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chemeClr val="tx2">
                    <a:lumMod val="75000"/>
                  </a:schemeClr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  <a:t>People Tracking Using low-cost Thermal Image Cameras</a:t>
            </a:r>
          </a:p>
        </p:txBody>
      </p:sp>
      <p:cxnSp>
        <p:nvCxnSpPr>
          <p:cNvPr id="23" name="Gerader Verbinder 22"/>
          <p:cNvCxnSpPr/>
          <p:nvPr/>
        </p:nvCxnSpPr>
        <p:spPr>
          <a:xfrm>
            <a:off x="360000" y="540000"/>
            <a:ext cx="10094400" cy="1693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4" name="Rechteck 23"/>
          <p:cNvSpPr/>
          <p:nvPr/>
        </p:nvSpPr>
        <p:spPr>
          <a:xfrm>
            <a:off x="4011700" y="606027"/>
            <a:ext cx="6761221" cy="615057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74000">
                <a:schemeClr val="bg1"/>
              </a:gs>
              <a:gs pos="83000">
                <a:schemeClr val="bg1"/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hteck 24"/>
          <p:cNvSpPr/>
          <p:nvPr/>
        </p:nvSpPr>
        <p:spPr>
          <a:xfrm>
            <a:off x="3906735" y="5966584"/>
            <a:ext cx="6761221" cy="615057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9000">
                <a:schemeClr val="bg1"/>
              </a:gs>
              <a:gs pos="38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hteck 25"/>
          <p:cNvSpPr/>
          <p:nvPr/>
        </p:nvSpPr>
        <p:spPr>
          <a:xfrm>
            <a:off x="10027330" y="652134"/>
            <a:ext cx="510988" cy="5863026"/>
          </a:xfrm>
          <a:prstGeom prst="rect">
            <a:avLst/>
          </a:prstGeom>
          <a:gradFill>
            <a:gsLst>
              <a:gs pos="0">
                <a:schemeClr val="bg1"/>
              </a:gs>
              <a:gs pos="19000">
                <a:schemeClr val="bg1"/>
              </a:gs>
              <a:gs pos="38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hteck 26"/>
          <p:cNvSpPr/>
          <p:nvPr/>
        </p:nvSpPr>
        <p:spPr>
          <a:xfrm>
            <a:off x="3959164" y="652134"/>
            <a:ext cx="510988" cy="5863026"/>
          </a:xfrm>
          <a:prstGeom prst="rect">
            <a:avLst/>
          </a:prstGeom>
          <a:gradFill>
            <a:gsLst>
              <a:gs pos="0">
                <a:schemeClr val="bg1"/>
              </a:gs>
              <a:gs pos="19000">
                <a:schemeClr val="bg1"/>
              </a:gs>
              <a:gs pos="38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9" name="Grafik 2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8449" y="59868"/>
            <a:ext cx="551901" cy="210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812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Grafik 10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405785" y="4434966"/>
            <a:ext cx="1354366" cy="1439681"/>
          </a:xfrm>
          <a:prstGeom prst="rect">
            <a:avLst/>
          </a:prstGeom>
        </p:spPr>
      </p:pic>
      <p:pic>
        <p:nvPicPr>
          <p:cNvPr id="109" name="Grafik 10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9711" y="1774965"/>
            <a:ext cx="1464570" cy="1508158"/>
          </a:xfrm>
          <a:prstGeom prst="rect">
            <a:avLst/>
          </a:prstGeom>
        </p:spPr>
      </p:pic>
      <p:pic>
        <p:nvPicPr>
          <p:cNvPr id="108" name="Grafik 10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5203" y="1322391"/>
            <a:ext cx="1412839" cy="1593750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186976" y="1343210"/>
            <a:ext cx="232627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chemeClr val="tx2">
                    <a:lumMod val="75000"/>
                  </a:schemeClr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  <a:t>Data Association</a:t>
            </a:r>
            <a:br>
              <a:rPr lang="de-DE" sz="2200" dirty="0">
                <a:solidFill>
                  <a:schemeClr val="tx2">
                    <a:lumMod val="75000"/>
                  </a:schemeClr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</a:br>
            <a:endParaRPr lang="en-US" sz="2200" dirty="0">
              <a:solidFill>
                <a:schemeClr val="tx2">
                  <a:lumMod val="75000"/>
                </a:schemeClr>
              </a:solidFill>
              <a:latin typeface="Adobe Heiti Std R" panose="020B0400000000000000" pitchFamily="34" charset="-128"/>
              <a:ea typeface="Adobe Heiti Std R" panose="020B0400000000000000" pitchFamily="34" charset="-128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186976" y="2475642"/>
            <a:ext cx="3847528" cy="4040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  <a:t>Single Target –   </a:t>
            </a:r>
            <a:br>
              <a:rPr lang="en-US" sz="2000" dirty="0">
                <a:solidFill>
                  <a:schemeClr val="tx2">
                    <a:lumMod val="75000"/>
                  </a:schemeClr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</a:b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  <a:t>Multiple Measurements</a:t>
            </a:r>
            <a:br>
              <a:rPr lang="en-US" sz="2000" dirty="0">
                <a:solidFill>
                  <a:schemeClr val="tx2">
                    <a:lumMod val="75000"/>
                  </a:schemeClr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</a:br>
            <a:endParaRPr lang="en-US" sz="2000" dirty="0">
              <a:solidFill>
                <a:schemeClr val="tx2">
                  <a:lumMod val="75000"/>
                </a:schemeClr>
              </a:solidFill>
              <a:latin typeface="Adobe Heiti Std R" panose="020B0400000000000000" pitchFamily="34" charset="-128"/>
              <a:ea typeface="Adobe Heiti Std R" panose="020B0400000000000000" pitchFamily="34" charset="-128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  <a:t>Multiple Targets – </a:t>
            </a:r>
            <a:br>
              <a:rPr lang="en-US" sz="2000" dirty="0">
                <a:solidFill>
                  <a:schemeClr val="tx2">
                    <a:lumMod val="75000"/>
                  </a:schemeClr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</a:b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  <a:t>Single Measurement</a:t>
            </a:r>
            <a:br>
              <a:rPr lang="en-US" sz="2000" dirty="0">
                <a:solidFill>
                  <a:schemeClr val="tx2">
                    <a:lumMod val="75000"/>
                  </a:schemeClr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</a:br>
            <a:endParaRPr lang="en-US" sz="2000" dirty="0">
              <a:solidFill>
                <a:schemeClr val="tx2">
                  <a:lumMod val="75000"/>
                </a:schemeClr>
              </a:solidFill>
              <a:latin typeface="Adobe Heiti Std R" panose="020B0400000000000000" pitchFamily="34" charset="-128"/>
              <a:ea typeface="Adobe Heiti Std R" panose="020B0400000000000000" pitchFamily="34" charset="-128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  <a:t>Use Circle-Circle intersection</a:t>
            </a:r>
            <a:br>
              <a:rPr lang="en-US" sz="2000" dirty="0">
                <a:solidFill>
                  <a:schemeClr val="tx2">
                    <a:lumMod val="75000"/>
                  </a:schemeClr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</a:b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  <a:t>criterion to associate percept</a:t>
            </a:r>
            <a:br>
              <a:rPr lang="en-US" sz="2000" dirty="0">
                <a:solidFill>
                  <a:schemeClr val="tx2">
                    <a:lumMod val="75000"/>
                  </a:schemeClr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</a:b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  <a:t>to sample</a:t>
            </a:r>
            <a:br>
              <a:rPr lang="en-US" sz="2000" dirty="0">
                <a:solidFill>
                  <a:schemeClr val="tx2">
                    <a:lumMod val="75000"/>
                  </a:schemeClr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</a:br>
            <a:endParaRPr lang="en-US" sz="2000" dirty="0">
              <a:solidFill>
                <a:schemeClr val="tx2">
                  <a:lumMod val="75000"/>
                </a:schemeClr>
              </a:solidFill>
              <a:latin typeface="Adobe Heiti Std R" panose="020B0400000000000000" pitchFamily="34" charset="-128"/>
              <a:ea typeface="Adobe Heiti Std R" panose="020B0400000000000000" pitchFamily="34" charset="-128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  <a:t>Instantiate new filter for</a:t>
            </a:r>
            <a:br>
              <a:rPr lang="en-US" sz="2000" dirty="0">
                <a:solidFill>
                  <a:schemeClr val="tx2">
                    <a:lumMod val="75000"/>
                  </a:schemeClr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</a:b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  <a:t>unassociated percepts</a:t>
            </a:r>
            <a:endParaRPr lang="en-US" dirty="0"/>
          </a:p>
          <a:p>
            <a:endParaRPr lang="en-GB" dirty="0"/>
          </a:p>
        </p:txBody>
      </p:sp>
      <p:grpSp>
        <p:nvGrpSpPr>
          <p:cNvPr id="101" name="Gruppieren 100"/>
          <p:cNvGrpSpPr/>
          <p:nvPr/>
        </p:nvGrpSpPr>
        <p:grpSpPr>
          <a:xfrm>
            <a:off x="4016847" y="952497"/>
            <a:ext cx="6860527" cy="2671969"/>
            <a:chOff x="3967974" y="780332"/>
            <a:chExt cx="6860527" cy="2671969"/>
          </a:xfrm>
        </p:grpSpPr>
        <p:grpSp>
          <p:nvGrpSpPr>
            <p:cNvPr id="100" name="Gruppieren 99"/>
            <p:cNvGrpSpPr/>
            <p:nvPr/>
          </p:nvGrpSpPr>
          <p:grpSpPr>
            <a:xfrm>
              <a:off x="3967974" y="873294"/>
              <a:ext cx="6139227" cy="2579007"/>
              <a:chOff x="3967974" y="873294"/>
              <a:chExt cx="6139227" cy="2579007"/>
            </a:xfrm>
          </p:grpSpPr>
          <p:grpSp>
            <p:nvGrpSpPr>
              <p:cNvPr id="11" name="Gruppieren 10"/>
              <p:cNvGrpSpPr/>
              <p:nvPr/>
            </p:nvGrpSpPr>
            <p:grpSpPr>
              <a:xfrm rot="2700000">
                <a:off x="6376962" y="1048965"/>
                <a:ext cx="1966620" cy="1966620"/>
                <a:chOff x="4613846" y="2558543"/>
                <a:chExt cx="2160000" cy="2160000"/>
              </a:xfrm>
            </p:grpSpPr>
            <p:sp>
              <p:nvSpPr>
                <p:cNvPr id="2" name="Ellipse 1"/>
                <p:cNvSpPr/>
                <p:nvPr/>
              </p:nvSpPr>
              <p:spPr>
                <a:xfrm>
                  <a:off x="5603846" y="3548543"/>
                  <a:ext cx="180000" cy="180000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  <p:cxnSp>
              <p:nvCxnSpPr>
                <p:cNvPr id="8" name="Gerade Verbindung mit Pfeil 7"/>
                <p:cNvCxnSpPr>
                  <a:stCxn id="2" idx="0"/>
                </p:cNvCxnSpPr>
                <p:nvPr/>
              </p:nvCxnSpPr>
              <p:spPr>
                <a:xfrm flipV="1">
                  <a:off x="5693846" y="3170830"/>
                  <a:ext cx="1820" cy="377713"/>
                </a:xfrm>
                <a:prstGeom prst="straightConnector1">
                  <a:avLst/>
                </a:prstGeom>
                <a:ln w="38100">
                  <a:solidFill>
                    <a:schemeClr val="tx1"/>
                  </a:solidFill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0" name="Ellipse 9"/>
                <p:cNvSpPr/>
                <p:nvPr/>
              </p:nvSpPr>
              <p:spPr>
                <a:xfrm>
                  <a:off x="4613846" y="2558543"/>
                  <a:ext cx="2160000" cy="2160000"/>
                </a:xfrm>
                <a:prstGeom prst="ellipse">
                  <a:avLst/>
                </a:prstGeom>
                <a:noFill/>
                <a:ln w="25400">
                  <a:solidFill>
                    <a:schemeClr val="tx1"/>
                  </a:solidFill>
                  <a:prstDash val="lg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</p:grpSp>
          <p:grpSp>
            <p:nvGrpSpPr>
              <p:cNvPr id="99" name="Gruppieren 98"/>
              <p:cNvGrpSpPr/>
              <p:nvPr/>
            </p:nvGrpSpPr>
            <p:grpSpPr>
              <a:xfrm>
                <a:off x="3967974" y="873294"/>
                <a:ext cx="6139227" cy="2579007"/>
                <a:chOff x="3967974" y="873294"/>
                <a:chExt cx="6139227" cy="2579007"/>
              </a:xfrm>
            </p:grpSpPr>
            <p:sp>
              <p:nvSpPr>
                <p:cNvPr id="12" name="Ellipse 11"/>
                <p:cNvSpPr/>
                <p:nvPr/>
              </p:nvSpPr>
              <p:spPr>
                <a:xfrm>
                  <a:off x="4787169" y="873294"/>
                  <a:ext cx="2206700" cy="2207241"/>
                </a:xfrm>
                <a:prstGeom prst="ellipse">
                  <a:avLst/>
                </a:prstGeom>
                <a:noFill/>
                <a:ln w="25400">
                  <a:solidFill>
                    <a:srgbClr val="00B050"/>
                  </a:solidFill>
                  <a:prstDash val="lg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  <p:cxnSp>
              <p:nvCxnSpPr>
                <p:cNvPr id="14" name="Gerader Verbinder 13"/>
                <p:cNvCxnSpPr/>
                <p:nvPr/>
              </p:nvCxnSpPr>
              <p:spPr>
                <a:xfrm flipV="1">
                  <a:off x="6506407" y="1426979"/>
                  <a:ext cx="337427" cy="95305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Gerader Verbinder 14"/>
                <p:cNvCxnSpPr/>
                <p:nvPr/>
              </p:nvCxnSpPr>
              <p:spPr>
                <a:xfrm flipV="1">
                  <a:off x="6452558" y="1552755"/>
                  <a:ext cx="439948" cy="119417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Gerader Verbinder 19"/>
                <p:cNvCxnSpPr/>
                <p:nvPr/>
              </p:nvCxnSpPr>
              <p:spPr>
                <a:xfrm flipV="1">
                  <a:off x="6416684" y="1661375"/>
                  <a:ext cx="527604" cy="134371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Gerader Verbinder 21"/>
                <p:cNvCxnSpPr/>
                <p:nvPr/>
              </p:nvCxnSpPr>
              <p:spPr>
                <a:xfrm flipV="1">
                  <a:off x="6383629" y="1772133"/>
                  <a:ext cx="588993" cy="152832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Gerader Verbinder 23"/>
                <p:cNvCxnSpPr/>
                <p:nvPr/>
              </p:nvCxnSpPr>
              <p:spPr>
                <a:xfrm flipV="1">
                  <a:off x="6381483" y="1921528"/>
                  <a:ext cx="606594" cy="153261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Gerader Verbinder 25"/>
                <p:cNvCxnSpPr/>
                <p:nvPr/>
              </p:nvCxnSpPr>
              <p:spPr>
                <a:xfrm flipV="1">
                  <a:off x="6394791" y="2058044"/>
                  <a:ext cx="603589" cy="156268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Gerader Verbinder 27"/>
                <p:cNvCxnSpPr/>
                <p:nvPr/>
              </p:nvCxnSpPr>
              <p:spPr>
                <a:xfrm flipV="1">
                  <a:off x="6413252" y="2212590"/>
                  <a:ext cx="554218" cy="136091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Gerader Verbinder 29"/>
                <p:cNvCxnSpPr/>
                <p:nvPr/>
              </p:nvCxnSpPr>
              <p:spPr>
                <a:xfrm flipV="1">
                  <a:off x="6485803" y="2367137"/>
                  <a:ext cx="437879" cy="115915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Gerader Verbinder 31"/>
                <p:cNvCxnSpPr/>
                <p:nvPr/>
              </p:nvCxnSpPr>
              <p:spPr>
                <a:xfrm flipV="1">
                  <a:off x="6568657" y="2534562"/>
                  <a:ext cx="277752" cy="72558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76" name="Ellipse 75"/>
                <p:cNvSpPr/>
                <p:nvPr/>
              </p:nvSpPr>
              <p:spPr>
                <a:xfrm>
                  <a:off x="7900501" y="1245060"/>
                  <a:ext cx="2206700" cy="2207241"/>
                </a:xfrm>
                <a:prstGeom prst="ellipse">
                  <a:avLst/>
                </a:prstGeom>
                <a:noFill/>
                <a:ln w="25400">
                  <a:solidFill>
                    <a:srgbClr val="00B050"/>
                  </a:solidFill>
                  <a:prstDash val="lg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  <p:cxnSp>
              <p:nvCxnSpPr>
                <p:cNvPr id="77" name="Gerader Verbinder 76"/>
                <p:cNvCxnSpPr/>
                <p:nvPr/>
              </p:nvCxnSpPr>
              <p:spPr>
                <a:xfrm>
                  <a:off x="8062119" y="1748349"/>
                  <a:ext cx="249368" cy="39508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" name="Gerader Verbinder 78"/>
                <p:cNvCxnSpPr/>
                <p:nvPr/>
              </p:nvCxnSpPr>
              <p:spPr>
                <a:xfrm>
                  <a:off x="8005253" y="1878002"/>
                  <a:ext cx="333529" cy="59980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" name="Gerader Verbinder 80"/>
                <p:cNvCxnSpPr/>
                <p:nvPr/>
              </p:nvCxnSpPr>
              <p:spPr>
                <a:xfrm>
                  <a:off x="7948388" y="2025853"/>
                  <a:ext cx="408591" cy="71353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" name="Gerader Verbinder 82"/>
                <p:cNvCxnSpPr/>
                <p:nvPr/>
              </p:nvCxnSpPr>
              <p:spPr>
                <a:xfrm>
                  <a:off x="7918818" y="2187352"/>
                  <a:ext cx="383570" cy="69078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" name="Gerader Verbinder 84"/>
                <p:cNvCxnSpPr/>
                <p:nvPr/>
              </p:nvCxnSpPr>
              <p:spPr>
                <a:xfrm>
                  <a:off x="7898346" y="2353399"/>
                  <a:ext cx="354000" cy="66804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7" name="Gerader Verbinder 86"/>
                <p:cNvCxnSpPr/>
                <p:nvPr/>
              </p:nvCxnSpPr>
              <p:spPr>
                <a:xfrm>
                  <a:off x="7900620" y="2514897"/>
                  <a:ext cx="288036" cy="50881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9" name="Gerader Verbinder 88"/>
                <p:cNvCxnSpPr/>
                <p:nvPr/>
              </p:nvCxnSpPr>
              <p:spPr>
                <a:xfrm>
                  <a:off x="7943838" y="2667297"/>
                  <a:ext cx="149284" cy="21312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1" name="Gerader Verbinder 90"/>
                <p:cNvCxnSpPr/>
                <p:nvPr/>
              </p:nvCxnSpPr>
              <p:spPr>
                <a:xfrm>
                  <a:off x="8159927" y="1623244"/>
                  <a:ext cx="110616" cy="14487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93" name="Textfeld 92"/>
                <p:cNvSpPr txBox="1"/>
                <p:nvPr/>
              </p:nvSpPr>
              <p:spPr>
                <a:xfrm>
                  <a:off x="3967974" y="897367"/>
                  <a:ext cx="1290738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000" dirty="0">
                      <a:solidFill>
                        <a:schemeClr val="tx2">
                          <a:lumMod val="75000"/>
                        </a:schemeClr>
                      </a:solidFill>
                      <a:latin typeface="Adobe Heiti Std R" panose="020B0400000000000000" pitchFamily="34" charset="-128"/>
                      <a:ea typeface="Adobe Heiti Std R" panose="020B0400000000000000" pitchFamily="34" charset="-128"/>
                    </a:rPr>
                    <a:t>percept 1</a:t>
                  </a:r>
                </a:p>
              </p:txBody>
            </p:sp>
          </p:grpSp>
        </p:grpSp>
        <p:sp>
          <p:nvSpPr>
            <p:cNvPr id="94" name="Textfeld 93"/>
            <p:cNvSpPr txBox="1"/>
            <p:nvPr/>
          </p:nvSpPr>
          <p:spPr>
            <a:xfrm>
              <a:off x="9537763" y="1084272"/>
              <a:ext cx="129073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chemeClr val="tx2">
                      <a:lumMod val="75000"/>
                    </a:schemeClr>
                  </a:solidFill>
                  <a:latin typeface="Adobe Heiti Std R" panose="020B0400000000000000" pitchFamily="34" charset="-128"/>
                  <a:ea typeface="Adobe Heiti Std R" panose="020B0400000000000000" pitchFamily="34" charset="-128"/>
                </a:rPr>
                <a:t>percept 2</a:t>
              </a:r>
            </a:p>
          </p:txBody>
        </p:sp>
        <p:sp>
          <p:nvSpPr>
            <p:cNvPr id="96" name="Textfeld 95"/>
            <p:cNvSpPr txBox="1"/>
            <p:nvPr/>
          </p:nvSpPr>
          <p:spPr>
            <a:xfrm>
              <a:off x="7557906" y="780332"/>
              <a:ext cx="122822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chemeClr val="tx2">
                      <a:lumMod val="75000"/>
                    </a:schemeClr>
                  </a:solidFill>
                  <a:latin typeface="Adobe Heiti Std R" panose="020B0400000000000000" pitchFamily="34" charset="-128"/>
                  <a:ea typeface="Adobe Heiti Std R" panose="020B0400000000000000" pitchFamily="34" charset="-128"/>
                </a:rPr>
                <a:t>sample 1</a:t>
              </a:r>
            </a:p>
          </p:txBody>
        </p:sp>
      </p:grpSp>
      <p:grpSp>
        <p:nvGrpSpPr>
          <p:cNvPr id="102" name="Gruppieren 101"/>
          <p:cNvGrpSpPr/>
          <p:nvPr/>
        </p:nvGrpSpPr>
        <p:grpSpPr>
          <a:xfrm>
            <a:off x="4471734" y="3654937"/>
            <a:ext cx="4841945" cy="2885081"/>
            <a:chOff x="4189925" y="3423451"/>
            <a:chExt cx="4841945" cy="2885081"/>
          </a:xfrm>
        </p:grpSpPr>
        <p:sp>
          <p:nvSpPr>
            <p:cNvPr id="34" name="Ellipse 33"/>
            <p:cNvSpPr/>
            <p:nvPr/>
          </p:nvSpPr>
          <p:spPr>
            <a:xfrm>
              <a:off x="4791680" y="3759996"/>
              <a:ext cx="2206700" cy="2207241"/>
            </a:xfrm>
            <a:prstGeom prst="ellipse">
              <a:avLst/>
            </a:prstGeom>
            <a:noFill/>
            <a:ln w="25400">
              <a:solidFill>
                <a:srgbClr val="00B05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grpSp>
          <p:nvGrpSpPr>
            <p:cNvPr id="35" name="Gruppieren 34"/>
            <p:cNvGrpSpPr/>
            <p:nvPr/>
          </p:nvGrpSpPr>
          <p:grpSpPr>
            <a:xfrm rot="4231941">
              <a:off x="6352284" y="3423451"/>
              <a:ext cx="1514851" cy="1514851"/>
              <a:chOff x="4613846" y="2558543"/>
              <a:chExt cx="2160000" cy="2160000"/>
            </a:xfrm>
          </p:grpSpPr>
          <p:sp>
            <p:nvSpPr>
              <p:cNvPr id="36" name="Ellipse 35"/>
              <p:cNvSpPr/>
              <p:nvPr/>
            </p:nvSpPr>
            <p:spPr>
              <a:xfrm>
                <a:off x="5603846" y="3548543"/>
                <a:ext cx="180000" cy="18000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cxnSp>
            <p:nvCxnSpPr>
              <p:cNvPr id="37" name="Gerade Verbindung mit Pfeil 36"/>
              <p:cNvCxnSpPr>
                <a:stCxn id="36" idx="0"/>
              </p:cNvCxnSpPr>
              <p:nvPr/>
            </p:nvCxnSpPr>
            <p:spPr>
              <a:xfrm flipV="1">
                <a:off x="5693846" y="3170830"/>
                <a:ext cx="1820" cy="377713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8" name="Ellipse 37"/>
              <p:cNvSpPr/>
              <p:nvPr/>
            </p:nvSpPr>
            <p:spPr>
              <a:xfrm>
                <a:off x="4613846" y="2558543"/>
                <a:ext cx="2160000" cy="2160000"/>
              </a:xfrm>
              <a:prstGeom prst="ellipse">
                <a:avLst/>
              </a:prstGeom>
              <a:noFill/>
              <a:ln w="25400">
                <a:solidFill>
                  <a:schemeClr val="tx1"/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</p:grpSp>
        <p:grpSp>
          <p:nvGrpSpPr>
            <p:cNvPr id="39" name="Gruppieren 38"/>
            <p:cNvGrpSpPr/>
            <p:nvPr/>
          </p:nvGrpSpPr>
          <p:grpSpPr>
            <a:xfrm rot="6322947">
              <a:off x="6241724" y="4946324"/>
              <a:ext cx="1222019" cy="1222019"/>
              <a:chOff x="4613846" y="2558543"/>
              <a:chExt cx="2160000" cy="2160000"/>
            </a:xfrm>
          </p:grpSpPr>
          <p:sp>
            <p:nvSpPr>
              <p:cNvPr id="40" name="Ellipse 39"/>
              <p:cNvSpPr/>
              <p:nvPr/>
            </p:nvSpPr>
            <p:spPr>
              <a:xfrm>
                <a:off x="5603846" y="3548543"/>
                <a:ext cx="180000" cy="18000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cxnSp>
            <p:nvCxnSpPr>
              <p:cNvPr id="41" name="Gerade Verbindung mit Pfeil 40"/>
              <p:cNvCxnSpPr>
                <a:stCxn id="40" idx="0"/>
              </p:cNvCxnSpPr>
              <p:nvPr/>
            </p:nvCxnSpPr>
            <p:spPr>
              <a:xfrm flipV="1">
                <a:off x="5693846" y="3170830"/>
                <a:ext cx="1820" cy="377713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2" name="Ellipse 41"/>
              <p:cNvSpPr/>
              <p:nvPr/>
            </p:nvSpPr>
            <p:spPr>
              <a:xfrm>
                <a:off x="4613846" y="2558543"/>
                <a:ext cx="2160000" cy="2160000"/>
              </a:xfrm>
              <a:prstGeom prst="ellipse">
                <a:avLst/>
              </a:prstGeom>
              <a:noFill/>
              <a:ln w="25400">
                <a:solidFill>
                  <a:schemeClr val="tx1"/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</p:grpSp>
        <p:cxnSp>
          <p:nvCxnSpPr>
            <p:cNvPr id="43" name="Gerader Verbinder 42"/>
            <p:cNvCxnSpPr/>
            <p:nvPr/>
          </p:nvCxnSpPr>
          <p:spPr>
            <a:xfrm flipV="1">
              <a:off x="6355724" y="3981450"/>
              <a:ext cx="194755" cy="96781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Gerader Verbinder 45"/>
            <p:cNvCxnSpPr/>
            <p:nvPr/>
          </p:nvCxnSpPr>
          <p:spPr>
            <a:xfrm flipV="1">
              <a:off x="6358445" y="4054929"/>
              <a:ext cx="273676" cy="15121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Gerader Verbinder 47"/>
            <p:cNvCxnSpPr/>
            <p:nvPr/>
          </p:nvCxnSpPr>
          <p:spPr>
            <a:xfrm flipV="1">
              <a:off x="6377495" y="4144735"/>
              <a:ext cx="341712" cy="18386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Gerader Verbinder 49"/>
            <p:cNvCxnSpPr/>
            <p:nvPr/>
          </p:nvCxnSpPr>
          <p:spPr>
            <a:xfrm flipV="1">
              <a:off x="6415595" y="4248150"/>
              <a:ext cx="379812" cy="20563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Gerader Verbinder 51"/>
            <p:cNvCxnSpPr/>
            <p:nvPr/>
          </p:nvCxnSpPr>
          <p:spPr>
            <a:xfrm flipV="1">
              <a:off x="6470023" y="4367893"/>
              <a:ext cx="396141" cy="21108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Gerader Verbinder 53"/>
            <p:cNvCxnSpPr/>
            <p:nvPr/>
          </p:nvCxnSpPr>
          <p:spPr>
            <a:xfrm flipV="1">
              <a:off x="6554387" y="4503964"/>
              <a:ext cx="368927" cy="1974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Gerader Verbinder 55"/>
            <p:cNvCxnSpPr/>
            <p:nvPr/>
          </p:nvCxnSpPr>
          <p:spPr>
            <a:xfrm flipV="1">
              <a:off x="6657801" y="4623707"/>
              <a:ext cx="306335" cy="16481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Gerader Verbinder 57"/>
            <p:cNvCxnSpPr/>
            <p:nvPr/>
          </p:nvCxnSpPr>
          <p:spPr>
            <a:xfrm flipV="1">
              <a:off x="6799315" y="4762500"/>
              <a:ext cx="194756" cy="10494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Gerader Verbinder 59"/>
            <p:cNvCxnSpPr/>
            <p:nvPr/>
          </p:nvCxnSpPr>
          <p:spPr>
            <a:xfrm flipV="1">
              <a:off x="6946272" y="4879521"/>
              <a:ext cx="58685" cy="3147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Gerader Verbinder 61"/>
            <p:cNvCxnSpPr/>
            <p:nvPr/>
          </p:nvCxnSpPr>
          <p:spPr>
            <a:xfrm flipV="1">
              <a:off x="6391101" y="3916135"/>
              <a:ext cx="58685" cy="3147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Gerader Verbinder 62"/>
            <p:cNvCxnSpPr/>
            <p:nvPr/>
          </p:nvCxnSpPr>
          <p:spPr>
            <a:xfrm>
              <a:off x="6377495" y="5178969"/>
              <a:ext cx="390698" cy="337459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Gerader Verbinder 64"/>
            <p:cNvCxnSpPr/>
            <p:nvPr/>
          </p:nvCxnSpPr>
          <p:spPr>
            <a:xfrm>
              <a:off x="6290454" y="5292750"/>
              <a:ext cx="390698" cy="337459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Gerader Verbinder 65"/>
            <p:cNvCxnSpPr/>
            <p:nvPr/>
          </p:nvCxnSpPr>
          <p:spPr>
            <a:xfrm>
              <a:off x="6251720" y="5455062"/>
              <a:ext cx="325973" cy="284431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Gerader Verbinder 67"/>
            <p:cNvCxnSpPr/>
            <p:nvPr/>
          </p:nvCxnSpPr>
          <p:spPr>
            <a:xfrm>
              <a:off x="6254442" y="5634677"/>
              <a:ext cx="203509" cy="17285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Gerader Verbinder 69"/>
            <p:cNvCxnSpPr/>
            <p:nvPr/>
          </p:nvCxnSpPr>
          <p:spPr>
            <a:xfrm>
              <a:off x="6488485" y="5076784"/>
              <a:ext cx="366794" cy="311645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Gerader Verbinder 71"/>
            <p:cNvCxnSpPr/>
            <p:nvPr/>
          </p:nvCxnSpPr>
          <p:spPr>
            <a:xfrm>
              <a:off x="6635442" y="4992420"/>
              <a:ext cx="296037" cy="24088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Gerader Verbinder 73"/>
            <p:cNvCxnSpPr/>
            <p:nvPr/>
          </p:nvCxnSpPr>
          <p:spPr>
            <a:xfrm>
              <a:off x="6820499" y="4957041"/>
              <a:ext cx="165408" cy="129309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5" name="Textfeld 94"/>
            <p:cNvSpPr txBox="1"/>
            <p:nvPr/>
          </p:nvSpPr>
          <p:spPr>
            <a:xfrm>
              <a:off x="4189925" y="3571954"/>
              <a:ext cx="129073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chemeClr val="tx2">
                      <a:lumMod val="75000"/>
                    </a:schemeClr>
                  </a:solidFill>
                  <a:latin typeface="Adobe Heiti Std R" panose="020B0400000000000000" pitchFamily="34" charset="-128"/>
                  <a:ea typeface="Adobe Heiti Std R" panose="020B0400000000000000" pitchFamily="34" charset="-128"/>
                </a:rPr>
                <a:t>percept 3</a:t>
              </a:r>
            </a:p>
          </p:txBody>
        </p:sp>
        <p:sp>
          <p:nvSpPr>
            <p:cNvPr id="97" name="Textfeld 96"/>
            <p:cNvSpPr txBox="1"/>
            <p:nvPr/>
          </p:nvSpPr>
          <p:spPr>
            <a:xfrm>
              <a:off x="7803649" y="3771807"/>
              <a:ext cx="122822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chemeClr val="tx2">
                      <a:lumMod val="75000"/>
                    </a:schemeClr>
                  </a:solidFill>
                  <a:latin typeface="Adobe Heiti Std R" panose="020B0400000000000000" pitchFamily="34" charset="-128"/>
                  <a:ea typeface="Adobe Heiti Std R" panose="020B0400000000000000" pitchFamily="34" charset="-128"/>
                </a:rPr>
                <a:t>sample 2</a:t>
              </a:r>
            </a:p>
          </p:txBody>
        </p:sp>
        <p:sp>
          <p:nvSpPr>
            <p:cNvPr id="98" name="Textfeld 97"/>
            <p:cNvSpPr txBox="1"/>
            <p:nvPr/>
          </p:nvSpPr>
          <p:spPr>
            <a:xfrm>
              <a:off x="7225988" y="5908422"/>
              <a:ext cx="122822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chemeClr val="tx2">
                      <a:lumMod val="75000"/>
                    </a:schemeClr>
                  </a:solidFill>
                  <a:latin typeface="Adobe Heiti Std R" panose="020B0400000000000000" pitchFamily="34" charset="-128"/>
                  <a:ea typeface="Adobe Heiti Std R" panose="020B0400000000000000" pitchFamily="34" charset="-128"/>
                </a:rPr>
                <a:t>sample 3</a:t>
              </a:r>
            </a:p>
          </p:txBody>
        </p:sp>
      </p:grpSp>
      <p:cxnSp>
        <p:nvCxnSpPr>
          <p:cNvPr id="103" name="Gerade Verbindung mit Pfeil 102"/>
          <p:cNvCxnSpPr/>
          <p:nvPr/>
        </p:nvCxnSpPr>
        <p:spPr>
          <a:xfrm flipV="1">
            <a:off x="3338281" y="2269371"/>
            <a:ext cx="1212365" cy="424292"/>
          </a:xfrm>
          <a:prstGeom prst="straightConnector1">
            <a:avLst/>
          </a:prstGeom>
          <a:ln w="3810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Gerade Verbindung mit Pfeil 104"/>
          <p:cNvCxnSpPr/>
          <p:nvPr/>
        </p:nvCxnSpPr>
        <p:spPr>
          <a:xfrm>
            <a:off x="3338280" y="3700305"/>
            <a:ext cx="1358716" cy="661715"/>
          </a:xfrm>
          <a:prstGeom prst="straightConnector1">
            <a:avLst/>
          </a:prstGeom>
          <a:ln w="3810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Textfeld 68"/>
          <p:cNvSpPr txBox="1"/>
          <p:nvPr/>
        </p:nvSpPr>
        <p:spPr>
          <a:xfrm>
            <a:off x="0" y="29242"/>
            <a:ext cx="108140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chemeClr val="tx2">
                    <a:lumMod val="75000"/>
                  </a:schemeClr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  <a:t>People Tracking Using low-cost Thermal Image Cameras</a:t>
            </a:r>
          </a:p>
        </p:txBody>
      </p:sp>
      <p:cxnSp>
        <p:nvCxnSpPr>
          <p:cNvPr id="71" name="Gerader Verbinder 70"/>
          <p:cNvCxnSpPr/>
          <p:nvPr/>
        </p:nvCxnSpPr>
        <p:spPr>
          <a:xfrm>
            <a:off x="360000" y="540000"/>
            <a:ext cx="10094400" cy="1693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75" name="Grafik 7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8449" y="59868"/>
            <a:ext cx="551901" cy="210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77245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7" name="Objekt 2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64419933"/>
              </p:ext>
            </p:extLst>
          </p:nvPr>
        </p:nvGraphicFramePr>
        <p:xfrm>
          <a:off x="3755337" y="2196381"/>
          <a:ext cx="6654800" cy="1362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58" name="Formel" r:id="rId3" imgW="2971800" imgH="609480" progId="Equation.3">
                  <p:embed/>
                </p:oleObj>
              </mc:Choice>
              <mc:Fallback>
                <p:oleObj name="Formel" r:id="rId3" imgW="2971800" imgH="60948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755337" y="2196381"/>
                        <a:ext cx="6654800" cy="13620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feld 4"/>
          <p:cNvSpPr txBox="1"/>
          <p:nvPr/>
        </p:nvSpPr>
        <p:spPr>
          <a:xfrm>
            <a:off x="186976" y="1343210"/>
            <a:ext cx="263726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200" dirty="0">
                <a:solidFill>
                  <a:schemeClr val="tx2">
                    <a:lumMod val="75000"/>
                  </a:schemeClr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  <a:t>Particle Filter Steps</a:t>
            </a:r>
            <a:endParaRPr lang="en-US" sz="2200" dirty="0">
              <a:solidFill>
                <a:schemeClr val="tx2">
                  <a:lumMod val="75000"/>
                </a:schemeClr>
              </a:solidFill>
              <a:latin typeface="Adobe Heiti Std R" panose="020B0400000000000000" pitchFamily="34" charset="-128"/>
              <a:ea typeface="Adobe Heiti Std R" panose="020B0400000000000000" pitchFamily="34" charset="-128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186976" y="2475642"/>
            <a:ext cx="2231701" cy="21935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  <a:t>Sensor Update</a:t>
            </a:r>
            <a:br>
              <a:rPr lang="en-US" sz="2000" dirty="0">
                <a:solidFill>
                  <a:schemeClr val="tx2">
                    <a:lumMod val="75000"/>
                  </a:schemeClr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</a:br>
            <a:endParaRPr lang="en-US" sz="2000" dirty="0">
              <a:solidFill>
                <a:schemeClr val="tx2">
                  <a:lumMod val="75000"/>
                </a:schemeClr>
              </a:solidFill>
              <a:latin typeface="Adobe Heiti Std R" panose="020B0400000000000000" pitchFamily="34" charset="-128"/>
              <a:ea typeface="Adobe Heiti Std R" panose="020B0400000000000000" pitchFamily="34" charset="-128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  <a:t>Motion Update</a:t>
            </a:r>
            <a:br>
              <a:rPr lang="en-US" sz="2000" dirty="0">
                <a:solidFill>
                  <a:schemeClr val="tx2">
                    <a:lumMod val="75000"/>
                  </a:schemeClr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</a:br>
            <a:endParaRPr lang="en-US" sz="2000" dirty="0">
              <a:solidFill>
                <a:schemeClr val="tx2">
                  <a:lumMod val="75000"/>
                </a:schemeClr>
              </a:solidFill>
              <a:latin typeface="Adobe Heiti Std R" panose="020B0400000000000000" pitchFamily="34" charset="-128"/>
              <a:ea typeface="Adobe Heiti Std R" panose="020B0400000000000000" pitchFamily="34" charset="-128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2000" dirty="0">
                <a:solidFill>
                  <a:schemeClr val="tx2">
                    <a:lumMod val="75000"/>
                  </a:schemeClr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  <a:t>ω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  <a:t>-based</a:t>
            </a:r>
            <a:br>
              <a:rPr lang="en-US" sz="2000" dirty="0">
                <a:solidFill>
                  <a:schemeClr val="tx2">
                    <a:lumMod val="75000"/>
                  </a:schemeClr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</a:b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  <a:t>Resampling</a:t>
            </a:r>
          </a:p>
          <a:p>
            <a:endParaRPr lang="en-GB" dirty="0"/>
          </a:p>
        </p:txBody>
      </p:sp>
      <p:grpSp>
        <p:nvGrpSpPr>
          <p:cNvPr id="106" name="Gruppieren 105"/>
          <p:cNvGrpSpPr/>
          <p:nvPr/>
        </p:nvGrpSpPr>
        <p:grpSpPr>
          <a:xfrm>
            <a:off x="6946277" y="707179"/>
            <a:ext cx="2935765" cy="1423179"/>
            <a:chOff x="4836042" y="1045459"/>
            <a:chExt cx="5320032" cy="2579007"/>
          </a:xfrm>
        </p:grpSpPr>
        <p:pic>
          <p:nvPicPr>
            <p:cNvPr id="75" name="Grafik 7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79711" y="1774965"/>
              <a:ext cx="1464570" cy="1508158"/>
            </a:xfrm>
            <a:prstGeom prst="rect">
              <a:avLst/>
            </a:prstGeom>
          </p:spPr>
        </p:pic>
        <p:pic>
          <p:nvPicPr>
            <p:cNvPr id="76" name="Grafik 75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75203" y="1322391"/>
              <a:ext cx="1412839" cy="1593750"/>
            </a:xfrm>
            <a:prstGeom prst="rect">
              <a:avLst/>
            </a:prstGeom>
          </p:spPr>
        </p:pic>
        <p:grpSp>
          <p:nvGrpSpPr>
            <p:cNvPr id="78" name="Gruppieren 77"/>
            <p:cNvGrpSpPr/>
            <p:nvPr/>
          </p:nvGrpSpPr>
          <p:grpSpPr>
            <a:xfrm>
              <a:off x="4836042" y="1045459"/>
              <a:ext cx="5320032" cy="2579007"/>
              <a:chOff x="4787169" y="873294"/>
              <a:chExt cx="5320032" cy="2579007"/>
            </a:xfrm>
          </p:grpSpPr>
          <p:grpSp>
            <p:nvGrpSpPr>
              <p:cNvPr id="81" name="Gruppieren 80"/>
              <p:cNvGrpSpPr/>
              <p:nvPr/>
            </p:nvGrpSpPr>
            <p:grpSpPr>
              <a:xfrm rot="2700000">
                <a:off x="6376962" y="1048965"/>
                <a:ext cx="1966620" cy="1966620"/>
                <a:chOff x="4613846" y="2558543"/>
                <a:chExt cx="2160000" cy="2160000"/>
              </a:xfrm>
            </p:grpSpPr>
            <p:sp>
              <p:nvSpPr>
                <p:cNvPr id="103" name="Ellipse 102"/>
                <p:cNvSpPr/>
                <p:nvPr/>
              </p:nvSpPr>
              <p:spPr>
                <a:xfrm>
                  <a:off x="5603846" y="3548543"/>
                  <a:ext cx="180000" cy="180000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  <p:sp>
              <p:nvSpPr>
                <p:cNvPr id="105" name="Ellipse 104"/>
                <p:cNvSpPr/>
                <p:nvPr/>
              </p:nvSpPr>
              <p:spPr>
                <a:xfrm>
                  <a:off x="4613846" y="2558543"/>
                  <a:ext cx="2160000" cy="2160000"/>
                </a:xfrm>
                <a:prstGeom prst="ellipse">
                  <a:avLst/>
                </a:prstGeom>
                <a:noFill/>
                <a:ln w="25400">
                  <a:solidFill>
                    <a:schemeClr val="tx1"/>
                  </a:solidFill>
                  <a:prstDash val="lg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</p:grpSp>
          <p:grpSp>
            <p:nvGrpSpPr>
              <p:cNvPr id="82" name="Gruppieren 81"/>
              <p:cNvGrpSpPr/>
              <p:nvPr/>
            </p:nvGrpSpPr>
            <p:grpSpPr>
              <a:xfrm>
                <a:off x="4787169" y="873294"/>
                <a:ext cx="5320032" cy="2579007"/>
                <a:chOff x="4787169" y="873294"/>
                <a:chExt cx="5320032" cy="2579007"/>
              </a:xfrm>
            </p:grpSpPr>
            <p:sp>
              <p:nvSpPr>
                <p:cNvPr id="83" name="Ellipse 82"/>
                <p:cNvSpPr/>
                <p:nvPr/>
              </p:nvSpPr>
              <p:spPr>
                <a:xfrm>
                  <a:off x="4787169" y="873294"/>
                  <a:ext cx="2206700" cy="2207241"/>
                </a:xfrm>
                <a:prstGeom prst="ellipse">
                  <a:avLst/>
                </a:prstGeom>
                <a:noFill/>
                <a:ln w="25400">
                  <a:solidFill>
                    <a:srgbClr val="00B050"/>
                  </a:solidFill>
                  <a:prstDash val="lg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  <p:cxnSp>
              <p:nvCxnSpPr>
                <p:cNvPr id="84" name="Gerader Verbinder 83"/>
                <p:cNvCxnSpPr/>
                <p:nvPr/>
              </p:nvCxnSpPr>
              <p:spPr>
                <a:xfrm flipV="1">
                  <a:off x="6506407" y="1426979"/>
                  <a:ext cx="337427" cy="95305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" name="Gerader Verbinder 84"/>
                <p:cNvCxnSpPr/>
                <p:nvPr/>
              </p:nvCxnSpPr>
              <p:spPr>
                <a:xfrm flipV="1">
                  <a:off x="6452558" y="1552755"/>
                  <a:ext cx="439948" cy="119417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6" name="Gerader Verbinder 85"/>
                <p:cNvCxnSpPr/>
                <p:nvPr/>
              </p:nvCxnSpPr>
              <p:spPr>
                <a:xfrm flipV="1">
                  <a:off x="6416684" y="1661375"/>
                  <a:ext cx="527604" cy="134371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7" name="Gerader Verbinder 86"/>
                <p:cNvCxnSpPr/>
                <p:nvPr/>
              </p:nvCxnSpPr>
              <p:spPr>
                <a:xfrm flipV="1">
                  <a:off x="6383629" y="1772133"/>
                  <a:ext cx="588993" cy="152832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8" name="Gerader Verbinder 87"/>
                <p:cNvCxnSpPr/>
                <p:nvPr/>
              </p:nvCxnSpPr>
              <p:spPr>
                <a:xfrm flipV="1">
                  <a:off x="6381483" y="1921528"/>
                  <a:ext cx="606594" cy="153261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9" name="Gerader Verbinder 88"/>
                <p:cNvCxnSpPr/>
                <p:nvPr/>
              </p:nvCxnSpPr>
              <p:spPr>
                <a:xfrm flipV="1">
                  <a:off x="6394791" y="2058044"/>
                  <a:ext cx="603589" cy="156268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0" name="Gerader Verbinder 89"/>
                <p:cNvCxnSpPr/>
                <p:nvPr/>
              </p:nvCxnSpPr>
              <p:spPr>
                <a:xfrm flipV="1">
                  <a:off x="6413252" y="2212590"/>
                  <a:ext cx="554218" cy="136091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1" name="Gerader Verbinder 90"/>
                <p:cNvCxnSpPr/>
                <p:nvPr/>
              </p:nvCxnSpPr>
              <p:spPr>
                <a:xfrm flipV="1">
                  <a:off x="6485803" y="2367137"/>
                  <a:ext cx="437879" cy="115915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2" name="Gerader Verbinder 91"/>
                <p:cNvCxnSpPr/>
                <p:nvPr/>
              </p:nvCxnSpPr>
              <p:spPr>
                <a:xfrm flipV="1">
                  <a:off x="6568657" y="2534562"/>
                  <a:ext cx="277752" cy="72558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93" name="Ellipse 92"/>
                <p:cNvSpPr/>
                <p:nvPr/>
              </p:nvSpPr>
              <p:spPr>
                <a:xfrm>
                  <a:off x="7900501" y="1245060"/>
                  <a:ext cx="2206700" cy="2207241"/>
                </a:xfrm>
                <a:prstGeom prst="ellipse">
                  <a:avLst/>
                </a:prstGeom>
                <a:noFill/>
                <a:ln w="25400">
                  <a:solidFill>
                    <a:srgbClr val="00B050"/>
                  </a:solidFill>
                  <a:prstDash val="lg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  <p:cxnSp>
              <p:nvCxnSpPr>
                <p:cNvPr id="94" name="Gerader Verbinder 93"/>
                <p:cNvCxnSpPr/>
                <p:nvPr/>
              </p:nvCxnSpPr>
              <p:spPr>
                <a:xfrm>
                  <a:off x="8062119" y="1748349"/>
                  <a:ext cx="249368" cy="39508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5" name="Gerader Verbinder 94"/>
                <p:cNvCxnSpPr/>
                <p:nvPr/>
              </p:nvCxnSpPr>
              <p:spPr>
                <a:xfrm>
                  <a:off x="8005253" y="1878002"/>
                  <a:ext cx="333529" cy="59980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6" name="Gerader Verbinder 95"/>
                <p:cNvCxnSpPr/>
                <p:nvPr/>
              </p:nvCxnSpPr>
              <p:spPr>
                <a:xfrm>
                  <a:off x="7948388" y="2025853"/>
                  <a:ext cx="408591" cy="71353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7" name="Gerader Verbinder 96"/>
                <p:cNvCxnSpPr/>
                <p:nvPr/>
              </p:nvCxnSpPr>
              <p:spPr>
                <a:xfrm>
                  <a:off x="7918818" y="2187352"/>
                  <a:ext cx="383570" cy="69078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8" name="Gerader Verbinder 97"/>
                <p:cNvCxnSpPr/>
                <p:nvPr/>
              </p:nvCxnSpPr>
              <p:spPr>
                <a:xfrm>
                  <a:off x="7898346" y="2353399"/>
                  <a:ext cx="354000" cy="66804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9" name="Gerader Verbinder 98"/>
                <p:cNvCxnSpPr/>
                <p:nvPr/>
              </p:nvCxnSpPr>
              <p:spPr>
                <a:xfrm>
                  <a:off x="7900620" y="2514897"/>
                  <a:ext cx="288036" cy="50881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0" name="Gerader Verbinder 99"/>
                <p:cNvCxnSpPr/>
                <p:nvPr/>
              </p:nvCxnSpPr>
              <p:spPr>
                <a:xfrm>
                  <a:off x="7943838" y="2667297"/>
                  <a:ext cx="149284" cy="21312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1" name="Gerader Verbinder 100"/>
                <p:cNvCxnSpPr/>
                <p:nvPr/>
              </p:nvCxnSpPr>
              <p:spPr>
                <a:xfrm>
                  <a:off x="8159927" y="1623244"/>
                  <a:ext cx="110616" cy="14487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164" name="Gruppieren 163"/>
          <p:cNvGrpSpPr/>
          <p:nvPr/>
        </p:nvGrpSpPr>
        <p:grpSpPr>
          <a:xfrm>
            <a:off x="7407241" y="1859191"/>
            <a:ext cx="2642533" cy="998289"/>
            <a:chOff x="5392044" y="1767906"/>
            <a:chExt cx="3480670" cy="1242830"/>
          </a:xfrm>
        </p:grpSpPr>
        <p:sp>
          <p:nvSpPr>
            <p:cNvPr id="107" name="Abgerundetes Rechteck 106"/>
            <p:cNvSpPr/>
            <p:nvPr/>
          </p:nvSpPr>
          <p:spPr>
            <a:xfrm>
              <a:off x="5392044" y="2312137"/>
              <a:ext cx="3480670" cy="698599"/>
            </a:xfrm>
            <a:prstGeom prst="round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cxnSp>
          <p:nvCxnSpPr>
            <p:cNvPr id="110" name="Gerade Verbindung mit Pfeil 109"/>
            <p:cNvCxnSpPr/>
            <p:nvPr/>
          </p:nvCxnSpPr>
          <p:spPr>
            <a:xfrm flipH="1" flipV="1">
              <a:off x="6220776" y="1767906"/>
              <a:ext cx="118395" cy="537258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Gerade Verbindung mit Pfeil 111"/>
            <p:cNvCxnSpPr/>
            <p:nvPr/>
          </p:nvCxnSpPr>
          <p:spPr>
            <a:xfrm flipV="1">
              <a:off x="6934073" y="1778349"/>
              <a:ext cx="159632" cy="528532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18" name="Gerader Verbinder 117"/>
          <p:cNvCxnSpPr/>
          <p:nvPr/>
        </p:nvCxnSpPr>
        <p:spPr>
          <a:xfrm>
            <a:off x="2320506" y="2674189"/>
            <a:ext cx="1449238" cy="200096"/>
          </a:xfrm>
          <a:prstGeom prst="line">
            <a:avLst/>
          </a:prstGeom>
          <a:ln w="15875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5" name="Gruppieren 164"/>
          <p:cNvGrpSpPr/>
          <p:nvPr/>
        </p:nvGrpSpPr>
        <p:grpSpPr>
          <a:xfrm>
            <a:off x="2362388" y="3286125"/>
            <a:ext cx="8095374" cy="3305537"/>
            <a:chOff x="2371014" y="3096344"/>
            <a:chExt cx="8095374" cy="3305537"/>
          </a:xfrm>
        </p:grpSpPr>
        <p:graphicFrame>
          <p:nvGraphicFramePr>
            <p:cNvPr id="42" name="Objekt 4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608328559"/>
                </p:ext>
              </p:extLst>
            </p:nvPr>
          </p:nvGraphicFramePr>
          <p:xfrm>
            <a:off x="3879850" y="3748088"/>
            <a:ext cx="6586538" cy="10382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359" name="Formel" r:id="rId7" imgW="3060360" imgH="482400" progId="Equation.3">
                    <p:embed/>
                  </p:oleObj>
                </mc:Choice>
                <mc:Fallback>
                  <p:oleObj name="Formel" r:id="rId7" imgW="3060360" imgH="4824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8"/>
                        <a:stretch>
                          <a:fillRect/>
                        </a:stretch>
                      </p:blipFill>
                      <p:spPr>
                        <a:xfrm>
                          <a:off x="3879850" y="3748088"/>
                          <a:ext cx="6586538" cy="103822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120" name="Gewinkelter Verbinder 119"/>
            <p:cNvCxnSpPr/>
            <p:nvPr/>
          </p:nvCxnSpPr>
          <p:spPr>
            <a:xfrm>
              <a:off x="2371014" y="3096344"/>
              <a:ext cx="1407356" cy="1170172"/>
            </a:xfrm>
            <a:prstGeom prst="bentConnector3">
              <a:avLst/>
            </a:prstGeom>
            <a:ln w="15875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27" name="Grafik 126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421434">
              <a:off x="8002461" y="5365975"/>
              <a:ext cx="779650" cy="879483"/>
            </a:xfrm>
            <a:prstGeom prst="rect">
              <a:avLst/>
            </a:prstGeom>
          </p:spPr>
        </p:pic>
        <p:grpSp>
          <p:nvGrpSpPr>
            <p:cNvPr id="129" name="Gruppieren 128"/>
            <p:cNvGrpSpPr/>
            <p:nvPr/>
          </p:nvGrpSpPr>
          <p:grpSpPr>
            <a:xfrm rot="5063260">
              <a:off x="7154829" y="5134297"/>
              <a:ext cx="1085244" cy="1385603"/>
              <a:chOff x="4613846" y="1960728"/>
              <a:chExt cx="2160000" cy="2757815"/>
            </a:xfrm>
          </p:grpSpPr>
          <p:sp>
            <p:nvSpPr>
              <p:cNvPr id="150" name="Ellipse 149"/>
              <p:cNvSpPr/>
              <p:nvPr/>
            </p:nvSpPr>
            <p:spPr>
              <a:xfrm>
                <a:off x="5603846" y="3548543"/>
                <a:ext cx="180000" cy="18000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cxnSp>
            <p:nvCxnSpPr>
              <p:cNvPr id="151" name="Gerade Verbindung mit Pfeil 150"/>
              <p:cNvCxnSpPr>
                <a:stCxn id="150" idx="0"/>
              </p:cNvCxnSpPr>
              <p:nvPr/>
            </p:nvCxnSpPr>
            <p:spPr>
              <a:xfrm rot="5585659" flipH="1">
                <a:off x="4922120" y="2733974"/>
                <a:ext cx="1587858" cy="41365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prstDash val="solid"/>
                <a:tailEnd type="triangle" w="lg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2" name="Ellipse 151"/>
              <p:cNvSpPr/>
              <p:nvPr/>
            </p:nvSpPr>
            <p:spPr>
              <a:xfrm>
                <a:off x="4613846" y="2558543"/>
                <a:ext cx="2160000" cy="2160000"/>
              </a:xfrm>
              <a:prstGeom prst="ellipse">
                <a:avLst/>
              </a:prstGeom>
              <a:noFill/>
              <a:ln w="25400">
                <a:solidFill>
                  <a:schemeClr val="tx1"/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</p:grpSp>
        <p:sp>
          <p:nvSpPr>
            <p:cNvPr id="131" name="Ellipse 130"/>
            <p:cNvSpPr/>
            <p:nvPr/>
          </p:nvSpPr>
          <p:spPr>
            <a:xfrm rot="10421434">
              <a:off x="7749928" y="5183854"/>
              <a:ext cx="1217728" cy="1218027"/>
            </a:xfrm>
            <a:prstGeom prst="ellipse">
              <a:avLst/>
            </a:prstGeom>
            <a:noFill/>
            <a:ln w="25400">
              <a:solidFill>
                <a:srgbClr val="00B05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cxnSp>
          <p:nvCxnSpPr>
            <p:cNvPr id="161" name="Gerade Verbindung mit Pfeil 160"/>
            <p:cNvCxnSpPr/>
            <p:nvPr/>
          </p:nvCxnSpPr>
          <p:spPr>
            <a:xfrm rot="10648919" flipH="1">
              <a:off x="7974605" y="5769306"/>
              <a:ext cx="797784" cy="20783"/>
            </a:xfrm>
            <a:prstGeom prst="straightConnector1">
              <a:avLst/>
            </a:prstGeom>
            <a:ln w="38100">
              <a:solidFill>
                <a:schemeClr val="tx1"/>
              </a:solidFill>
              <a:prstDash val="sysDot"/>
              <a:tailEnd type="triangle" w="lg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6" name="Gruppieren 165"/>
          <p:cNvGrpSpPr/>
          <p:nvPr/>
        </p:nvGrpSpPr>
        <p:grpSpPr>
          <a:xfrm>
            <a:off x="5773149" y="3895082"/>
            <a:ext cx="4655282" cy="2074397"/>
            <a:chOff x="5781775" y="3705301"/>
            <a:chExt cx="4655282" cy="2074397"/>
          </a:xfrm>
        </p:grpSpPr>
        <p:sp>
          <p:nvSpPr>
            <p:cNvPr id="157" name="Abgerundetes Rechteck 156"/>
            <p:cNvSpPr/>
            <p:nvPr/>
          </p:nvSpPr>
          <p:spPr>
            <a:xfrm>
              <a:off x="5781775" y="3705301"/>
              <a:ext cx="2948970" cy="1080328"/>
            </a:xfrm>
            <a:prstGeom prst="round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cxnSp>
          <p:nvCxnSpPr>
            <p:cNvPr id="158" name="Gerade Verbindung mit Pfeil 157"/>
            <p:cNvCxnSpPr/>
            <p:nvPr/>
          </p:nvCxnSpPr>
          <p:spPr>
            <a:xfrm>
              <a:off x="7806929" y="4796814"/>
              <a:ext cx="112120" cy="982884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0" name="Abgerundetes Rechteck 159"/>
            <p:cNvSpPr/>
            <p:nvPr/>
          </p:nvSpPr>
          <p:spPr>
            <a:xfrm>
              <a:off x="8730745" y="3714634"/>
              <a:ext cx="1706312" cy="1080328"/>
            </a:xfrm>
            <a:prstGeom prst="round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cxnSp>
          <p:nvCxnSpPr>
            <p:cNvPr id="162" name="Gerade Verbindung mit Pfeil 161"/>
            <p:cNvCxnSpPr/>
            <p:nvPr/>
          </p:nvCxnSpPr>
          <p:spPr>
            <a:xfrm flipH="1">
              <a:off x="8522898" y="4794962"/>
              <a:ext cx="951804" cy="924351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3" name="Textfeld 52"/>
          <p:cNvSpPr txBox="1"/>
          <p:nvPr/>
        </p:nvSpPr>
        <p:spPr>
          <a:xfrm>
            <a:off x="0" y="29242"/>
            <a:ext cx="108140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chemeClr val="tx2">
                    <a:lumMod val="75000"/>
                  </a:schemeClr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  <a:t>People Tracking Using low-cost Thermal Image Cameras</a:t>
            </a:r>
          </a:p>
        </p:txBody>
      </p:sp>
      <p:cxnSp>
        <p:nvCxnSpPr>
          <p:cNvPr id="59" name="Gerader Verbinder 58"/>
          <p:cNvCxnSpPr/>
          <p:nvPr/>
        </p:nvCxnSpPr>
        <p:spPr>
          <a:xfrm>
            <a:off x="360000" y="540000"/>
            <a:ext cx="10094400" cy="1693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55" name="Grafik 5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8449" y="59868"/>
            <a:ext cx="551901" cy="210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347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86976" y="1343210"/>
            <a:ext cx="331533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chemeClr val="tx2">
                    <a:lumMod val="75000"/>
                  </a:schemeClr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  <a:t>Experimental Evaluation</a:t>
            </a:r>
            <a:br>
              <a:rPr lang="de-DE" sz="2200" dirty="0">
                <a:solidFill>
                  <a:schemeClr val="tx2">
                    <a:lumMod val="75000"/>
                  </a:schemeClr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</a:br>
            <a:endParaRPr lang="en-US" sz="2200" dirty="0">
              <a:solidFill>
                <a:schemeClr val="tx2">
                  <a:lumMod val="75000"/>
                </a:schemeClr>
              </a:solidFill>
              <a:latin typeface="Adobe Heiti Std R" panose="020B0400000000000000" pitchFamily="34" charset="-128"/>
              <a:ea typeface="Adobe Heiti Std R" panose="020B0400000000000000" pitchFamily="34" charset="-128"/>
            </a:endParaRP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4534" y="1907999"/>
            <a:ext cx="6991614" cy="4661076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0" y="29242"/>
            <a:ext cx="108140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chemeClr val="tx2">
                    <a:lumMod val="75000"/>
                  </a:schemeClr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  <a:t>People Tracking Using low-cost Thermal Image Cameras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186976" y="2475642"/>
            <a:ext cx="3531736" cy="4040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  <a:t>Compare paths tracked by</a:t>
            </a:r>
            <a:br>
              <a:rPr lang="en-US" sz="2000" dirty="0">
                <a:solidFill>
                  <a:schemeClr val="tx2">
                    <a:lumMod val="75000"/>
                  </a:schemeClr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</a:br>
            <a:r>
              <a:rPr lang="en-US" sz="2000" i="1" dirty="0">
                <a:solidFill>
                  <a:schemeClr val="tx2">
                    <a:lumMod val="75000"/>
                  </a:schemeClr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  <a:t>A.R.T. DTrack2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  <a:t> and </a:t>
            </a:r>
            <a:r>
              <a:rPr lang="en-US" sz="2000" i="1" dirty="0">
                <a:solidFill>
                  <a:schemeClr val="tx2">
                    <a:lumMod val="75000"/>
                  </a:schemeClr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  <a:t>TIMHT</a:t>
            </a:r>
            <a:br>
              <a:rPr lang="en-US" sz="2000" i="1" dirty="0">
                <a:solidFill>
                  <a:schemeClr val="tx2">
                    <a:lumMod val="75000"/>
                  </a:schemeClr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</a:br>
            <a:endParaRPr lang="en-US" sz="2000" i="1" dirty="0">
              <a:solidFill>
                <a:schemeClr val="tx2">
                  <a:lumMod val="75000"/>
                </a:schemeClr>
              </a:solidFill>
              <a:latin typeface="Adobe Heiti Std R" panose="020B0400000000000000" pitchFamily="34" charset="-128"/>
              <a:ea typeface="Adobe Heiti Std R" panose="020B0400000000000000" pitchFamily="34" charset="-128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  <a:t>DTrack2 tracks spherical </a:t>
            </a:r>
            <a:br>
              <a:rPr lang="en-US" sz="2000" dirty="0">
                <a:solidFill>
                  <a:schemeClr val="tx2">
                    <a:lumMod val="75000"/>
                  </a:schemeClr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</a:b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  <a:t>markers (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Adobe Heiti Std R" panose="020B0400000000000000" pitchFamily="34" charset="-128"/>
              </a:rPr>
              <a:t>Ø 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  <a:t>30mm )</a:t>
            </a:r>
            <a:br>
              <a:rPr lang="en-US" sz="2000" dirty="0">
                <a:solidFill>
                  <a:schemeClr val="tx2">
                    <a:lumMod val="75000"/>
                  </a:schemeClr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</a:b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  <a:t>attached to target</a:t>
            </a:r>
            <a:br>
              <a:rPr lang="en-US" sz="2000" dirty="0">
                <a:solidFill>
                  <a:schemeClr val="tx2">
                    <a:lumMod val="75000"/>
                  </a:schemeClr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</a:br>
            <a:endParaRPr lang="en-US" sz="2000" dirty="0">
              <a:solidFill>
                <a:schemeClr val="tx2">
                  <a:lumMod val="75000"/>
                </a:schemeClr>
              </a:solidFill>
              <a:latin typeface="Adobe Heiti Std R" panose="020B0400000000000000" pitchFamily="34" charset="-128"/>
              <a:ea typeface="Adobe Heiti Std R" panose="020B0400000000000000" pitchFamily="34" charset="-128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  <a:t>Small tracking workspace </a:t>
            </a:r>
            <a:br>
              <a:rPr lang="en-US" sz="2000" dirty="0">
                <a:solidFill>
                  <a:schemeClr val="tx2">
                    <a:lumMod val="75000"/>
                  </a:schemeClr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</a:b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  <a:t>due to thermal camera´s</a:t>
            </a:r>
            <a:br>
              <a:rPr lang="en-US" sz="2000" dirty="0">
                <a:solidFill>
                  <a:schemeClr val="tx2">
                    <a:lumMod val="75000"/>
                  </a:schemeClr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</a:b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  <a:t>low FOV</a:t>
            </a:r>
            <a:br>
              <a:rPr lang="en-US" sz="2000" dirty="0">
                <a:solidFill>
                  <a:schemeClr val="tx2">
                    <a:lumMod val="75000"/>
                  </a:schemeClr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</a:br>
            <a:br>
              <a:rPr lang="en-GB" sz="2000" dirty="0">
                <a:solidFill>
                  <a:schemeClr val="tx2">
                    <a:lumMod val="75000"/>
                  </a:schemeClr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</a:br>
            <a:endParaRPr lang="en-GB" sz="2000" dirty="0">
              <a:solidFill>
                <a:schemeClr val="tx2">
                  <a:lumMod val="75000"/>
                </a:schemeClr>
              </a:solidFill>
              <a:latin typeface="Adobe Heiti Std R" panose="020B0400000000000000" pitchFamily="34" charset="-128"/>
              <a:ea typeface="Adobe Heiti Std R" panose="020B0400000000000000" pitchFamily="34" charset="-128"/>
            </a:endParaRPr>
          </a:p>
          <a:p>
            <a:endParaRPr lang="en-GB" dirty="0"/>
          </a:p>
        </p:txBody>
      </p:sp>
      <p:cxnSp>
        <p:nvCxnSpPr>
          <p:cNvPr id="3" name="Gerader Verbinder 2"/>
          <p:cNvCxnSpPr/>
          <p:nvPr/>
        </p:nvCxnSpPr>
        <p:spPr>
          <a:xfrm>
            <a:off x="5952226" y="6081623"/>
            <a:ext cx="1940944" cy="491705"/>
          </a:xfrm>
          <a:prstGeom prst="line">
            <a:avLst/>
          </a:prstGeom>
          <a:ln w="254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Gerader Verbinder 7"/>
          <p:cNvCxnSpPr/>
          <p:nvPr/>
        </p:nvCxnSpPr>
        <p:spPr>
          <a:xfrm flipH="1">
            <a:off x="8591909" y="6305909"/>
            <a:ext cx="250166" cy="276046"/>
          </a:xfrm>
          <a:prstGeom prst="line">
            <a:avLst/>
          </a:prstGeom>
          <a:ln w="254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Gerader Verbinder 10"/>
          <p:cNvCxnSpPr/>
          <p:nvPr/>
        </p:nvCxnSpPr>
        <p:spPr>
          <a:xfrm flipH="1">
            <a:off x="5974454" y="5339751"/>
            <a:ext cx="1590912" cy="741289"/>
          </a:xfrm>
          <a:prstGeom prst="line">
            <a:avLst/>
          </a:prstGeom>
          <a:ln w="254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Gerader Verbinder 15"/>
          <p:cNvCxnSpPr/>
          <p:nvPr/>
        </p:nvCxnSpPr>
        <p:spPr>
          <a:xfrm flipH="1">
            <a:off x="8981315" y="5969479"/>
            <a:ext cx="188564" cy="190099"/>
          </a:xfrm>
          <a:prstGeom prst="line">
            <a:avLst/>
          </a:prstGeom>
          <a:ln w="254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Gerader Verbinder 17"/>
          <p:cNvCxnSpPr/>
          <p:nvPr/>
        </p:nvCxnSpPr>
        <p:spPr>
          <a:xfrm flipH="1">
            <a:off x="9261894" y="5710687"/>
            <a:ext cx="89140" cy="109268"/>
          </a:xfrm>
          <a:prstGeom prst="line">
            <a:avLst/>
          </a:prstGeom>
          <a:ln w="254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Gerader Verbinder 19"/>
          <p:cNvCxnSpPr/>
          <p:nvPr/>
        </p:nvCxnSpPr>
        <p:spPr>
          <a:xfrm>
            <a:off x="7552592" y="5336931"/>
            <a:ext cx="1795567" cy="379507"/>
          </a:xfrm>
          <a:prstGeom prst="line">
            <a:avLst/>
          </a:prstGeom>
          <a:ln w="254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Gerader Verbinder 11"/>
          <p:cNvCxnSpPr/>
          <p:nvPr/>
        </p:nvCxnSpPr>
        <p:spPr>
          <a:xfrm>
            <a:off x="360000" y="540000"/>
            <a:ext cx="10094400" cy="1693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3" name="Grafik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8449" y="59868"/>
            <a:ext cx="551901" cy="210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1789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86976" y="1343210"/>
            <a:ext cx="331533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chemeClr val="tx2">
                    <a:lumMod val="75000"/>
                  </a:schemeClr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  <a:t>Experimental Evaluation</a:t>
            </a:r>
            <a:br>
              <a:rPr lang="de-DE" sz="2200" dirty="0">
                <a:solidFill>
                  <a:schemeClr val="tx2">
                    <a:lumMod val="75000"/>
                  </a:schemeClr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</a:br>
            <a:endParaRPr lang="en-US" sz="2200" dirty="0">
              <a:solidFill>
                <a:schemeClr val="tx2">
                  <a:lumMod val="75000"/>
                </a:schemeClr>
              </a:solidFill>
              <a:latin typeface="Adobe Heiti Std R" panose="020B0400000000000000" pitchFamily="34" charset="-128"/>
              <a:ea typeface="Adobe Heiti Std R" panose="020B0400000000000000" pitchFamily="34" charset="-128"/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0" y="29242"/>
            <a:ext cx="108140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chemeClr val="tx2">
                    <a:lumMod val="75000"/>
                  </a:schemeClr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  <a:t>People Tracking Using low-cost Thermal Image Cameras</a:t>
            </a:r>
          </a:p>
        </p:txBody>
      </p:sp>
      <p:pic>
        <p:nvPicPr>
          <p:cNvPr id="6" name="Grafik 5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5600" y="1908000"/>
            <a:ext cx="6991200" cy="4662000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186976" y="2475642"/>
            <a:ext cx="276069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  <a:t>Tracked path of </a:t>
            </a:r>
            <a:br>
              <a:rPr lang="en-US" sz="2000" dirty="0">
                <a:solidFill>
                  <a:schemeClr val="tx2">
                    <a:lumMod val="75000"/>
                  </a:schemeClr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</a:b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  <a:t>approx. 23m length</a:t>
            </a:r>
            <a:endParaRPr lang="en-GB" dirty="0"/>
          </a:p>
        </p:txBody>
      </p:sp>
      <p:cxnSp>
        <p:nvCxnSpPr>
          <p:cNvPr id="8" name="Gerader Verbinder 7"/>
          <p:cNvCxnSpPr/>
          <p:nvPr/>
        </p:nvCxnSpPr>
        <p:spPr>
          <a:xfrm>
            <a:off x="360000" y="540000"/>
            <a:ext cx="10094400" cy="1693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0" name="Grafik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8449" y="59868"/>
            <a:ext cx="551901" cy="210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00124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0" y="29242"/>
            <a:ext cx="108140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chemeClr val="tx2">
                    <a:lumMod val="75000"/>
                  </a:schemeClr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  <a:t>People Tracking Using low-cost Thermal Image Cameras</a:t>
            </a:r>
          </a:p>
        </p:txBody>
      </p:sp>
      <p:pic>
        <p:nvPicPr>
          <p:cNvPr id="3" name="Grafik 2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5600" y="1908000"/>
            <a:ext cx="6991200" cy="4662000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186976" y="1343210"/>
            <a:ext cx="331533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chemeClr val="tx2">
                    <a:lumMod val="75000"/>
                  </a:schemeClr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  <a:t>Experimental Evaluation</a:t>
            </a:r>
            <a:br>
              <a:rPr lang="de-DE" sz="2200" dirty="0">
                <a:solidFill>
                  <a:schemeClr val="tx2">
                    <a:lumMod val="75000"/>
                  </a:schemeClr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</a:br>
            <a:endParaRPr lang="en-US" sz="2200" dirty="0">
              <a:solidFill>
                <a:schemeClr val="tx2">
                  <a:lumMod val="75000"/>
                </a:schemeClr>
              </a:solidFill>
              <a:latin typeface="Adobe Heiti Std R" panose="020B0400000000000000" pitchFamily="34" charset="-128"/>
              <a:ea typeface="Adobe Heiti Std R" panose="020B0400000000000000" pitchFamily="34" charset="-128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186976" y="2475642"/>
            <a:ext cx="3025187" cy="280910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  <a:t>min/max/mean error: </a:t>
            </a:r>
            <a:br>
              <a:rPr lang="en-US" sz="2000" dirty="0">
                <a:solidFill>
                  <a:schemeClr val="tx2">
                    <a:lumMod val="75000"/>
                  </a:schemeClr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</a:br>
            <a:endParaRPr lang="en-US" sz="2000" dirty="0">
              <a:solidFill>
                <a:schemeClr val="tx2">
                  <a:lumMod val="75000"/>
                </a:schemeClr>
              </a:solidFill>
              <a:latin typeface="Adobe Heiti Std R" panose="020B0400000000000000" pitchFamily="34" charset="-128"/>
              <a:ea typeface="Adobe Heiti Std R" panose="020B0400000000000000" pitchFamily="34" charset="-128"/>
            </a:endParaRPr>
          </a:p>
          <a:p>
            <a:pPr marL="763113" lvl="1" indent="-342900">
              <a:buFont typeface="Symbol" panose="05050102010706020507" pitchFamily="18" charset="2"/>
              <a:buChar char="-"/>
            </a:pPr>
            <a:br>
              <a:rPr lang="en-GB" sz="2000" dirty="0">
                <a:solidFill>
                  <a:schemeClr val="tx2">
                    <a:lumMod val="75000"/>
                  </a:schemeClr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</a:br>
            <a:r>
              <a:rPr lang="en-GB" sz="2000" dirty="0">
                <a:solidFill>
                  <a:schemeClr val="tx2">
                    <a:lumMod val="75000"/>
                  </a:schemeClr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  <a:t> </a:t>
            </a:r>
          </a:p>
          <a:p>
            <a:pPr marL="763113" lvl="1" indent="-342900">
              <a:buFont typeface="Symbol" panose="05050102010706020507" pitchFamily="18" charset="2"/>
              <a:buChar char="-"/>
            </a:pPr>
            <a:r>
              <a:rPr lang="en-GB" sz="2000" dirty="0">
                <a:solidFill>
                  <a:schemeClr val="tx2">
                    <a:lumMod val="75000"/>
                  </a:schemeClr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  <a:t> </a:t>
            </a:r>
            <a:br>
              <a:rPr lang="en-GB" sz="2000" dirty="0">
                <a:solidFill>
                  <a:schemeClr val="tx2">
                    <a:lumMod val="75000"/>
                  </a:schemeClr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</a:br>
            <a:endParaRPr lang="en-GB" sz="2000" dirty="0">
              <a:solidFill>
                <a:schemeClr val="tx2">
                  <a:lumMod val="75000"/>
                </a:schemeClr>
              </a:solidFill>
              <a:latin typeface="Adobe Heiti Std R" panose="020B0400000000000000" pitchFamily="34" charset="-128"/>
              <a:ea typeface="Adobe Heiti Std R" panose="020B0400000000000000" pitchFamily="34" charset="-128"/>
            </a:endParaRPr>
          </a:p>
          <a:p>
            <a:pPr marL="763113" lvl="1" indent="-342900">
              <a:buFont typeface="Symbol" panose="05050102010706020507" pitchFamily="18" charset="2"/>
              <a:buChar char="-"/>
            </a:pPr>
            <a:br>
              <a:rPr lang="en-GB" sz="2000" dirty="0">
                <a:solidFill>
                  <a:schemeClr val="tx2">
                    <a:lumMod val="75000"/>
                  </a:schemeClr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</a:br>
            <a:endParaRPr lang="en-GB" sz="2000" dirty="0">
              <a:solidFill>
                <a:schemeClr val="tx2">
                  <a:lumMod val="75000"/>
                </a:schemeClr>
              </a:solidFill>
              <a:latin typeface="Adobe Heiti Std R" panose="020B0400000000000000" pitchFamily="34" charset="-128"/>
              <a:ea typeface="Adobe Heiti Std R" panose="020B0400000000000000" pitchFamily="34" charset="-128"/>
            </a:endParaRPr>
          </a:p>
          <a:p>
            <a:endParaRPr lang="en-GB" dirty="0"/>
          </a:p>
        </p:txBody>
      </p:sp>
      <p:graphicFrame>
        <p:nvGraphicFramePr>
          <p:cNvPr id="2" name="Objek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57008526"/>
              </p:ext>
            </p:extLst>
          </p:nvPr>
        </p:nvGraphicFramePr>
        <p:xfrm>
          <a:off x="1072266" y="4239000"/>
          <a:ext cx="1604571" cy="46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98" name="Formel" r:id="rId4" imgW="609480" imgH="177480" progId="Equation.3">
                  <p:embed/>
                </p:oleObj>
              </mc:Choice>
              <mc:Fallback>
                <p:oleObj name="Formel" r:id="rId4" imgW="609480" imgH="17748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072266" y="4239000"/>
                        <a:ext cx="1604571" cy="46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k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76881529"/>
              </p:ext>
            </p:extLst>
          </p:nvPr>
        </p:nvGraphicFramePr>
        <p:xfrm>
          <a:off x="1072266" y="2964954"/>
          <a:ext cx="2001177" cy="54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99" name="Formel" r:id="rId6" imgW="799920" imgH="215640" progId="Equation.3">
                  <p:embed/>
                </p:oleObj>
              </mc:Choice>
              <mc:Fallback>
                <p:oleObj name="Formel" r:id="rId6" imgW="799920" imgH="21564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072266" y="2964954"/>
                        <a:ext cx="2001177" cy="540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k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41876467"/>
              </p:ext>
            </p:extLst>
          </p:nvPr>
        </p:nvGraphicFramePr>
        <p:xfrm>
          <a:off x="1103313" y="3568700"/>
          <a:ext cx="1938337" cy="571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00" name="Formel" r:id="rId8" imgW="774360" imgH="228600" progId="Equation.3">
                  <p:embed/>
                </p:oleObj>
              </mc:Choice>
              <mc:Fallback>
                <p:oleObj name="Formel" r:id="rId8" imgW="774360" imgH="228600" progId="Equation.3">
                  <p:embed/>
                  <p:pic>
                    <p:nvPicPr>
                      <p:cNvPr id="8" name="Objekt 7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103313" y="3568700"/>
                        <a:ext cx="1938337" cy="571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0" name="Gerader Verbinder 9"/>
          <p:cNvCxnSpPr/>
          <p:nvPr/>
        </p:nvCxnSpPr>
        <p:spPr>
          <a:xfrm>
            <a:off x="360000" y="540000"/>
            <a:ext cx="10094400" cy="1693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2" name="Grafik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8449" y="59868"/>
            <a:ext cx="551901" cy="210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2792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186976" y="1343210"/>
            <a:ext cx="331533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chemeClr val="tx2">
                    <a:lumMod val="75000"/>
                  </a:schemeClr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  <a:t>Experimental Evaluation</a:t>
            </a:r>
            <a:br>
              <a:rPr lang="de-DE" sz="2200" dirty="0">
                <a:solidFill>
                  <a:schemeClr val="tx2">
                    <a:lumMod val="75000"/>
                  </a:schemeClr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</a:br>
            <a:endParaRPr lang="en-US" sz="2200" dirty="0">
              <a:solidFill>
                <a:schemeClr val="tx2">
                  <a:lumMod val="75000"/>
                </a:schemeClr>
              </a:solidFill>
              <a:latin typeface="Adobe Heiti Std R" panose="020B0400000000000000" pitchFamily="34" charset="-128"/>
              <a:ea typeface="Adobe Heiti Std R" panose="020B0400000000000000" pitchFamily="34" charset="-128"/>
            </a:endParaRPr>
          </a:p>
        </p:txBody>
      </p:sp>
      <p:pic>
        <p:nvPicPr>
          <p:cNvPr id="2" name="screenCas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70720" y="1767016"/>
            <a:ext cx="6418781" cy="3610800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186976" y="2475642"/>
            <a:ext cx="3773790" cy="21935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  <a:t>Screencast of logfile replay</a:t>
            </a:r>
            <a:br>
              <a:rPr lang="en-US" sz="2000" dirty="0">
                <a:solidFill>
                  <a:schemeClr val="tx2">
                    <a:lumMod val="75000"/>
                  </a:schemeClr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</a:br>
            <a:endParaRPr lang="en-US" sz="2000" dirty="0">
              <a:solidFill>
                <a:schemeClr val="tx2">
                  <a:lumMod val="75000"/>
                </a:schemeClr>
              </a:solidFill>
              <a:latin typeface="Adobe Heiti Std R" panose="020B0400000000000000" pitchFamily="34" charset="-128"/>
              <a:ea typeface="Adobe Heiti Std R" panose="020B0400000000000000" pitchFamily="34" charset="-128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  <a:t>Two people walking around </a:t>
            </a:r>
            <a:br>
              <a:rPr lang="en-US" sz="2000" dirty="0">
                <a:solidFill>
                  <a:schemeClr val="tx2">
                    <a:lumMod val="75000"/>
                  </a:schemeClr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</a:b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  <a:t>in the BAALL</a:t>
            </a:r>
            <a:br>
              <a:rPr lang="en-US" sz="2000" dirty="0">
                <a:solidFill>
                  <a:schemeClr val="tx2">
                    <a:lumMod val="75000"/>
                  </a:schemeClr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</a:br>
            <a:br>
              <a:rPr lang="en-GB" sz="2000" dirty="0">
                <a:solidFill>
                  <a:schemeClr val="tx2">
                    <a:lumMod val="75000"/>
                  </a:schemeClr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</a:br>
            <a:endParaRPr lang="en-GB" sz="2000" dirty="0">
              <a:solidFill>
                <a:schemeClr val="tx2">
                  <a:lumMod val="75000"/>
                </a:schemeClr>
              </a:solidFill>
              <a:latin typeface="Adobe Heiti Std R" panose="020B0400000000000000" pitchFamily="34" charset="-128"/>
              <a:ea typeface="Adobe Heiti Std R" panose="020B0400000000000000" pitchFamily="34" charset="-128"/>
            </a:endParaRPr>
          </a:p>
          <a:p>
            <a:endParaRPr lang="en-GB" dirty="0"/>
          </a:p>
        </p:txBody>
      </p:sp>
      <p:sp>
        <p:nvSpPr>
          <p:cNvPr id="8" name="Textfeld 7"/>
          <p:cNvSpPr txBox="1"/>
          <p:nvPr/>
        </p:nvSpPr>
        <p:spPr>
          <a:xfrm>
            <a:off x="0" y="29242"/>
            <a:ext cx="108140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chemeClr val="tx2">
                    <a:lumMod val="75000"/>
                  </a:schemeClr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  <a:t>People Tracking Using low-cost Thermal Image Cameras</a:t>
            </a:r>
          </a:p>
        </p:txBody>
      </p:sp>
      <p:cxnSp>
        <p:nvCxnSpPr>
          <p:cNvPr id="6" name="Gerader Verbinder 5"/>
          <p:cNvCxnSpPr/>
          <p:nvPr/>
        </p:nvCxnSpPr>
        <p:spPr>
          <a:xfrm>
            <a:off x="360000" y="540000"/>
            <a:ext cx="10094400" cy="1693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" name="Grafik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0720" y="1767016"/>
            <a:ext cx="6418781" cy="3478645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8449" y="59868"/>
            <a:ext cx="551901" cy="210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30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 fullScrn="1"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2296" y="2623494"/>
            <a:ext cx="11044990" cy="4193414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470827" y="4008995"/>
            <a:ext cx="19000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  <a:t>Thank You</a:t>
            </a:r>
          </a:p>
        </p:txBody>
      </p:sp>
      <p:sp>
        <p:nvSpPr>
          <p:cNvPr id="10" name="Textfeld 9"/>
          <p:cNvSpPr txBox="1"/>
          <p:nvPr/>
        </p:nvSpPr>
        <p:spPr>
          <a:xfrm>
            <a:off x="0" y="29242"/>
            <a:ext cx="108140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chemeClr val="tx2">
                    <a:lumMod val="75000"/>
                  </a:schemeClr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  <a:t>People Tracking Using low-cost Thermal Image Cameras</a:t>
            </a:r>
          </a:p>
        </p:txBody>
      </p:sp>
      <p:sp>
        <p:nvSpPr>
          <p:cNvPr id="4" name="Textfeld 3"/>
          <p:cNvSpPr txBox="1"/>
          <p:nvPr/>
        </p:nvSpPr>
        <p:spPr>
          <a:xfrm>
            <a:off x="360000" y="1061393"/>
            <a:ext cx="177324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chemeClr val="tx2">
                    <a:lumMod val="75000"/>
                  </a:schemeClr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  <a:t>Future Work</a:t>
            </a:r>
          </a:p>
        </p:txBody>
      </p:sp>
      <p:cxnSp>
        <p:nvCxnSpPr>
          <p:cNvPr id="6" name="Gerader Verbinder 5"/>
          <p:cNvCxnSpPr/>
          <p:nvPr/>
        </p:nvCxnSpPr>
        <p:spPr>
          <a:xfrm>
            <a:off x="360000" y="540000"/>
            <a:ext cx="10094400" cy="1693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Rechteck 2"/>
          <p:cNvSpPr/>
          <p:nvPr/>
        </p:nvSpPr>
        <p:spPr>
          <a:xfrm>
            <a:off x="-256674" y="2510589"/>
            <a:ext cx="11229474" cy="1153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feld 4"/>
          <p:cNvSpPr txBox="1"/>
          <p:nvPr/>
        </p:nvSpPr>
        <p:spPr>
          <a:xfrm>
            <a:off x="2716365" y="1061393"/>
            <a:ext cx="5662127" cy="31784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2">
                    <a:lumMod val="75000"/>
                  </a:schemeClr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  <a:t>Combination of multiple thermal image cameras, </a:t>
            </a:r>
            <a:br>
              <a:rPr lang="en-US" sz="1800" dirty="0">
                <a:solidFill>
                  <a:schemeClr val="tx2">
                    <a:lumMod val="75000"/>
                  </a:schemeClr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</a:br>
            <a:r>
              <a:rPr lang="en-US" sz="1800" dirty="0">
                <a:solidFill>
                  <a:schemeClr val="tx2">
                    <a:lumMod val="75000"/>
                  </a:schemeClr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  <a:t>and/or application of wide FOV lenses</a:t>
            </a:r>
            <a:br>
              <a:rPr lang="en-US" sz="1800" dirty="0">
                <a:solidFill>
                  <a:schemeClr val="tx2">
                    <a:lumMod val="75000"/>
                  </a:schemeClr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</a:br>
            <a:endParaRPr lang="en-US" sz="1800" dirty="0">
              <a:solidFill>
                <a:schemeClr val="tx2">
                  <a:lumMod val="75000"/>
                </a:schemeClr>
              </a:solidFill>
              <a:latin typeface="Adobe Heiti Std R" panose="020B0400000000000000" pitchFamily="34" charset="-128"/>
              <a:ea typeface="Adobe Heiti Std R" panose="020B0400000000000000" pitchFamily="34" charset="-128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2">
                    <a:lumMod val="75000"/>
                  </a:schemeClr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  <a:t>Dynamic segmentation threshold adjustment</a:t>
            </a:r>
            <a:br>
              <a:rPr lang="en-US" sz="1800" dirty="0">
                <a:solidFill>
                  <a:schemeClr val="tx2">
                    <a:lumMod val="75000"/>
                  </a:schemeClr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</a:br>
            <a:endParaRPr lang="en-US" sz="1800" dirty="0">
              <a:solidFill>
                <a:schemeClr val="tx2">
                  <a:lumMod val="75000"/>
                </a:schemeClr>
              </a:solidFill>
              <a:latin typeface="Adobe Heiti Std R" panose="020B0400000000000000" pitchFamily="34" charset="-128"/>
              <a:ea typeface="Adobe Heiti Std R" panose="020B0400000000000000" pitchFamily="34" charset="-128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2">
                    <a:lumMod val="75000"/>
                  </a:schemeClr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  <a:t>Shape-based pixel-blob classification</a:t>
            </a:r>
            <a:br>
              <a:rPr lang="en-US" sz="1800" dirty="0">
                <a:solidFill>
                  <a:schemeClr val="tx2">
                    <a:lumMod val="75000"/>
                  </a:schemeClr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</a:br>
            <a:endParaRPr lang="en-US" sz="1800" dirty="0">
              <a:solidFill>
                <a:schemeClr val="tx2">
                  <a:lumMod val="75000"/>
                </a:schemeClr>
              </a:solidFill>
              <a:latin typeface="Adobe Heiti Std R" panose="020B0400000000000000" pitchFamily="34" charset="-128"/>
              <a:ea typeface="Adobe Heiti Std R" panose="020B0400000000000000" pitchFamily="34" charset="-128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2">
                    <a:lumMod val="75000"/>
                  </a:schemeClr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  <a:t>Deeper integration into BAALL and system tests</a:t>
            </a:r>
            <a:br>
              <a:rPr lang="en-US" sz="2000" dirty="0">
                <a:solidFill>
                  <a:schemeClr val="tx2">
                    <a:lumMod val="75000"/>
                  </a:schemeClr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</a:br>
            <a:br>
              <a:rPr lang="en-GB" sz="2000" dirty="0">
                <a:solidFill>
                  <a:schemeClr val="tx2">
                    <a:lumMod val="75000"/>
                  </a:schemeClr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</a:br>
            <a:endParaRPr lang="en-GB" sz="2000" dirty="0">
              <a:solidFill>
                <a:schemeClr val="tx2">
                  <a:lumMod val="75000"/>
                </a:schemeClr>
              </a:solidFill>
              <a:latin typeface="Adobe Heiti Std R" panose="020B0400000000000000" pitchFamily="34" charset="-128"/>
              <a:ea typeface="Adobe Heiti Std R" panose="020B0400000000000000" pitchFamily="34" charset="-128"/>
            </a:endParaRPr>
          </a:p>
          <a:p>
            <a:endParaRPr lang="en-GB" dirty="0"/>
          </a:p>
        </p:txBody>
      </p:sp>
      <p:pic>
        <p:nvPicPr>
          <p:cNvPr id="11" name="Grafik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8449" y="59868"/>
            <a:ext cx="551901" cy="210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33233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/>
          <p:cNvSpPr txBox="1"/>
          <p:nvPr/>
        </p:nvSpPr>
        <p:spPr>
          <a:xfrm>
            <a:off x="186976" y="1343210"/>
            <a:ext cx="140134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chemeClr val="tx2">
                    <a:lumMod val="75000"/>
                  </a:schemeClr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  <a:t>Overview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0" y="29242"/>
            <a:ext cx="108140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chemeClr val="tx2">
                    <a:lumMod val="75000"/>
                  </a:schemeClr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  <a:t>People Tracking Using low-cost Thermal Image Cameras</a:t>
            </a:r>
          </a:p>
        </p:txBody>
      </p:sp>
      <p:cxnSp>
        <p:nvCxnSpPr>
          <p:cNvPr id="3" name="Gerader Verbinder 2"/>
          <p:cNvCxnSpPr/>
          <p:nvPr/>
        </p:nvCxnSpPr>
        <p:spPr>
          <a:xfrm>
            <a:off x="360000" y="540000"/>
            <a:ext cx="10094400" cy="1693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4" name="Grafik 3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6054" y="1908954"/>
            <a:ext cx="1742169" cy="108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Grafik 6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4533" y="1908954"/>
            <a:ext cx="1742169" cy="108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Grafik 7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3012" y="1908954"/>
            <a:ext cx="1744504" cy="108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Grafik 8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6054" y="3572728"/>
            <a:ext cx="1743615" cy="108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Grafik 9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4533" y="3572728"/>
            <a:ext cx="1743615" cy="108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Grafik 11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3012" y="3572728"/>
            <a:ext cx="1743615" cy="108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Grafik 12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6054" y="5260036"/>
            <a:ext cx="1736386" cy="108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Grafik 13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4533" y="5260036"/>
            <a:ext cx="1736386" cy="108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Grafik 14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0241" y="5260036"/>
            <a:ext cx="1736386" cy="108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6" name="Textfeld 15"/>
          <p:cNvSpPr txBox="1"/>
          <p:nvPr/>
        </p:nvSpPr>
        <p:spPr>
          <a:xfrm>
            <a:off x="2499340" y="1346560"/>
            <a:ext cx="2175596" cy="4251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600" dirty="0">
                <a:solidFill>
                  <a:schemeClr val="tx2">
                    <a:lumMod val="75000"/>
                  </a:schemeClr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  <a:t>Problem Formulation</a:t>
            </a:r>
          </a:p>
        </p:txBody>
      </p:sp>
      <p:sp>
        <p:nvSpPr>
          <p:cNvPr id="17" name="Textfeld 16"/>
          <p:cNvSpPr txBox="1"/>
          <p:nvPr/>
        </p:nvSpPr>
        <p:spPr>
          <a:xfrm>
            <a:off x="4793323" y="1345693"/>
            <a:ext cx="2704587" cy="4251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600" dirty="0">
                <a:solidFill>
                  <a:schemeClr val="tx2">
                    <a:lumMod val="75000"/>
                  </a:schemeClr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  <a:t>Problem-Solving Approach</a:t>
            </a:r>
          </a:p>
        </p:txBody>
      </p:sp>
      <p:sp>
        <p:nvSpPr>
          <p:cNvPr id="18" name="Textfeld 17"/>
          <p:cNvSpPr txBox="1"/>
          <p:nvPr/>
        </p:nvSpPr>
        <p:spPr>
          <a:xfrm>
            <a:off x="7810628" y="1345693"/>
            <a:ext cx="1789272" cy="4251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600" dirty="0">
                <a:solidFill>
                  <a:schemeClr val="tx2">
                    <a:lumMod val="75000"/>
                  </a:schemeClr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  <a:t>System Overview</a:t>
            </a:r>
          </a:p>
        </p:txBody>
      </p:sp>
      <p:sp>
        <p:nvSpPr>
          <p:cNvPr id="19" name="Textfeld 18"/>
          <p:cNvSpPr txBox="1"/>
          <p:nvPr/>
        </p:nvSpPr>
        <p:spPr>
          <a:xfrm>
            <a:off x="2531400" y="3068283"/>
            <a:ext cx="2111475" cy="4251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600" dirty="0">
                <a:solidFill>
                  <a:schemeClr val="tx2">
                    <a:lumMod val="75000"/>
                  </a:schemeClr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  <a:t>Sensorial Equipment</a:t>
            </a:r>
          </a:p>
        </p:txBody>
      </p:sp>
      <p:sp>
        <p:nvSpPr>
          <p:cNvPr id="20" name="Textfeld 19"/>
          <p:cNvSpPr txBox="1"/>
          <p:nvPr/>
        </p:nvSpPr>
        <p:spPr>
          <a:xfrm>
            <a:off x="5496239" y="3068283"/>
            <a:ext cx="1298753" cy="4251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600" dirty="0">
                <a:solidFill>
                  <a:schemeClr val="tx2">
                    <a:lumMod val="75000"/>
                  </a:schemeClr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  <a:t>Raw Images</a:t>
            </a:r>
          </a:p>
        </p:txBody>
      </p:sp>
      <p:sp>
        <p:nvSpPr>
          <p:cNvPr id="21" name="Textfeld 20"/>
          <p:cNvSpPr txBox="1"/>
          <p:nvPr/>
        </p:nvSpPr>
        <p:spPr>
          <a:xfrm>
            <a:off x="7637860" y="3070637"/>
            <a:ext cx="2133918" cy="4251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600" dirty="0">
                <a:solidFill>
                  <a:schemeClr val="tx2">
                    <a:lumMod val="75000"/>
                  </a:schemeClr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  <a:t>Image Preprocessing</a:t>
            </a:r>
          </a:p>
        </p:txBody>
      </p:sp>
      <p:sp>
        <p:nvSpPr>
          <p:cNvPr id="22" name="Textfeld 21"/>
          <p:cNvSpPr txBox="1"/>
          <p:nvPr/>
        </p:nvSpPr>
        <p:spPr>
          <a:xfrm>
            <a:off x="2717041" y="4743824"/>
            <a:ext cx="1741182" cy="4251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600" dirty="0">
                <a:solidFill>
                  <a:schemeClr val="tx2">
                    <a:lumMod val="75000"/>
                  </a:schemeClr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  <a:t>Data Association</a:t>
            </a:r>
          </a:p>
        </p:txBody>
      </p:sp>
      <p:sp>
        <p:nvSpPr>
          <p:cNvPr id="23" name="Textfeld 22"/>
          <p:cNvSpPr txBox="1"/>
          <p:nvPr/>
        </p:nvSpPr>
        <p:spPr>
          <a:xfrm>
            <a:off x="5158321" y="4725549"/>
            <a:ext cx="19688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600" dirty="0">
                <a:solidFill>
                  <a:schemeClr val="tx2">
                    <a:lumMod val="75000"/>
                  </a:schemeClr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  <a:t>Particle Filter Steps</a:t>
            </a:r>
          </a:p>
        </p:txBody>
      </p:sp>
      <p:sp>
        <p:nvSpPr>
          <p:cNvPr id="24" name="Textfeld 23"/>
          <p:cNvSpPr txBox="1"/>
          <p:nvPr/>
        </p:nvSpPr>
        <p:spPr>
          <a:xfrm>
            <a:off x="7571897" y="4743823"/>
            <a:ext cx="2459328" cy="4251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600" dirty="0">
                <a:solidFill>
                  <a:schemeClr val="tx2">
                    <a:lumMod val="75000"/>
                  </a:schemeClr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  <a:t>Experimental Evaluation</a:t>
            </a:r>
          </a:p>
        </p:txBody>
      </p:sp>
      <p:pic>
        <p:nvPicPr>
          <p:cNvPr id="26" name="Grafik 25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8449" y="59868"/>
            <a:ext cx="551901" cy="210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2404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0" y="29242"/>
            <a:ext cx="108140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chemeClr val="tx2">
                    <a:lumMod val="75000"/>
                  </a:schemeClr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  <a:t>People Tracking Using low-cost Thermal Image Cameras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186976" y="1343210"/>
            <a:ext cx="292259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chemeClr val="tx2">
                    <a:lumMod val="75000"/>
                  </a:schemeClr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  <a:t>Problem Formulation</a:t>
            </a:r>
            <a:br>
              <a:rPr lang="de-DE" sz="2200" dirty="0">
                <a:solidFill>
                  <a:schemeClr val="tx2">
                    <a:lumMod val="75000"/>
                  </a:schemeClr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</a:br>
            <a:endParaRPr lang="en-US" sz="2200" dirty="0">
              <a:solidFill>
                <a:schemeClr val="tx2">
                  <a:lumMod val="75000"/>
                </a:schemeClr>
              </a:solidFill>
              <a:latin typeface="Adobe Heiti Std R" panose="020B0400000000000000" pitchFamily="34" charset="-128"/>
              <a:ea typeface="Adobe Heiti Std R" panose="020B0400000000000000" pitchFamily="34" charset="-128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186976" y="2475642"/>
            <a:ext cx="4028667" cy="31168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  <a:t>Localize people in the Bremen </a:t>
            </a:r>
            <a:br>
              <a:rPr lang="en-US" sz="2000" dirty="0">
                <a:solidFill>
                  <a:schemeClr val="tx2">
                    <a:lumMod val="75000"/>
                  </a:schemeClr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</a:b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  <a:t>Ambient Assisted Living Lab</a:t>
            </a:r>
            <a:br>
              <a:rPr lang="en-US" sz="2000" dirty="0">
                <a:solidFill>
                  <a:schemeClr val="tx2">
                    <a:lumMod val="75000"/>
                  </a:schemeClr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</a:br>
            <a:endParaRPr lang="en-US" sz="2000" dirty="0">
              <a:solidFill>
                <a:schemeClr val="tx2">
                  <a:lumMod val="75000"/>
                </a:schemeClr>
              </a:solidFill>
              <a:latin typeface="Adobe Heiti Std R" panose="020B0400000000000000" pitchFamily="34" charset="-128"/>
              <a:ea typeface="Adobe Heiti Std R" panose="020B0400000000000000" pitchFamily="34" charset="-128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  <a:t>Do not equip people with</a:t>
            </a:r>
            <a:br>
              <a:rPr lang="en-US" sz="2000" dirty="0">
                <a:solidFill>
                  <a:schemeClr val="tx2">
                    <a:lumMod val="75000"/>
                  </a:schemeClr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</a:b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  <a:t>beacons such as RFID, BLE, ...</a:t>
            </a:r>
            <a:br>
              <a:rPr lang="en-US" sz="2000" dirty="0">
                <a:solidFill>
                  <a:schemeClr val="tx2">
                    <a:lumMod val="75000"/>
                  </a:schemeClr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</a:br>
            <a:endParaRPr lang="en-US" sz="2000" dirty="0">
              <a:solidFill>
                <a:schemeClr val="tx2">
                  <a:lumMod val="75000"/>
                </a:schemeClr>
              </a:solidFill>
              <a:latin typeface="Adobe Heiti Std R" panose="020B0400000000000000" pitchFamily="34" charset="-128"/>
              <a:ea typeface="Adobe Heiti Std R" panose="020B0400000000000000" pitchFamily="34" charset="-128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  <a:t>Make people´s </a:t>
            </a:r>
            <a:br>
              <a:rPr lang="en-US" sz="2000" dirty="0">
                <a:solidFill>
                  <a:schemeClr val="tx2">
                    <a:lumMod val="75000"/>
                  </a:schemeClr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</a:b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  <a:t>localization pose accessible </a:t>
            </a:r>
            <a:br>
              <a:rPr lang="en-US" sz="2000" dirty="0">
                <a:solidFill>
                  <a:schemeClr val="tx2">
                    <a:lumMod val="75000"/>
                  </a:schemeClr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</a:b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  <a:t>by infrastructure</a:t>
            </a:r>
          </a:p>
          <a:p>
            <a:endParaRPr lang="en-GB" dirty="0"/>
          </a:p>
        </p:txBody>
      </p:sp>
      <p:pic>
        <p:nvPicPr>
          <p:cNvPr id="8" name="Content Placeholder 3" descr="BAALL-Advertise.png"/>
          <p:cNvPicPr>
            <a:picLocks noGrp="1" noChangeAspect="1"/>
          </p:cNvPicPr>
          <p:nvPr>
            <p:ph idx="1"/>
          </p:nvPr>
        </p:nvPicPr>
        <p:blipFill>
          <a:blip r:embed="rId2"/>
          <a:srcRect t="-52698" b="-52698"/>
          <a:stretch>
            <a:fillRect/>
          </a:stretch>
        </p:blipFill>
        <p:spPr>
          <a:xfrm>
            <a:off x="3882039" y="309370"/>
            <a:ext cx="6826718" cy="3969554"/>
          </a:xfr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5642" y="3406301"/>
            <a:ext cx="6493115" cy="3114528"/>
          </a:xfrm>
          <a:prstGeom prst="rect">
            <a:avLst/>
          </a:prstGeom>
        </p:spPr>
      </p:pic>
      <p:cxnSp>
        <p:nvCxnSpPr>
          <p:cNvPr id="7" name="Gerader Verbinder 6"/>
          <p:cNvCxnSpPr/>
          <p:nvPr/>
        </p:nvCxnSpPr>
        <p:spPr>
          <a:xfrm>
            <a:off x="360000" y="540000"/>
            <a:ext cx="10094400" cy="1693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1" name="Grafik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8449" y="59868"/>
            <a:ext cx="551901" cy="210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14236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6658" y="1727930"/>
            <a:ext cx="6687591" cy="4458394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186976" y="1343210"/>
            <a:ext cx="239200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200" dirty="0">
                <a:solidFill>
                  <a:schemeClr val="tx2">
                    <a:lumMod val="75000"/>
                  </a:schemeClr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  <a:t>Problem-</a:t>
            </a:r>
            <a:r>
              <a:rPr lang="en-US" sz="2200" dirty="0">
                <a:solidFill>
                  <a:schemeClr val="tx2">
                    <a:lumMod val="75000"/>
                  </a:schemeClr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  <a:t>Solving</a:t>
            </a:r>
            <a:r>
              <a:rPr lang="de-DE" sz="2200" dirty="0">
                <a:solidFill>
                  <a:schemeClr val="tx2">
                    <a:lumMod val="75000"/>
                  </a:schemeClr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  <a:t> </a:t>
            </a:r>
            <a:br>
              <a:rPr lang="de-DE" sz="2200" dirty="0">
                <a:solidFill>
                  <a:schemeClr val="tx2">
                    <a:lumMod val="75000"/>
                  </a:schemeClr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</a:br>
            <a:r>
              <a:rPr lang="de-DE" sz="2200" dirty="0">
                <a:solidFill>
                  <a:schemeClr val="tx2">
                    <a:lumMod val="75000"/>
                  </a:schemeClr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  <a:t>Approach</a:t>
            </a:r>
            <a:endParaRPr lang="en-US" sz="2200" dirty="0">
              <a:solidFill>
                <a:schemeClr val="tx2">
                  <a:lumMod val="75000"/>
                </a:schemeClr>
              </a:solidFill>
              <a:latin typeface="Adobe Heiti Std R" panose="020B0400000000000000" pitchFamily="34" charset="-128"/>
              <a:ea typeface="Adobe Heiti Std R" panose="020B0400000000000000" pitchFamily="34" charset="-128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186976" y="2475642"/>
            <a:ext cx="3424335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  <a:t>Mount downward facing </a:t>
            </a:r>
            <a:br>
              <a:rPr lang="en-US" sz="2000" dirty="0">
                <a:solidFill>
                  <a:schemeClr val="tx2">
                    <a:lumMod val="75000"/>
                  </a:schemeClr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</a:b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  <a:t>thermal camera at ceiling</a:t>
            </a:r>
            <a:br>
              <a:rPr lang="en-US" sz="2000" dirty="0">
                <a:solidFill>
                  <a:schemeClr val="tx2">
                    <a:lumMod val="75000"/>
                  </a:schemeClr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</a:br>
            <a:endParaRPr lang="en-US" sz="2000" dirty="0">
              <a:solidFill>
                <a:schemeClr val="tx2">
                  <a:lumMod val="75000"/>
                </a:schemeClr>
              </a:solidFill>
              <a:latin typeface="Adobe Heiti Std R" panose="020B0400000000000000" pitchFamily="34" charset="-128"/>
              <a:ea typeface="Adobe Heiti Std R" panose="020B0400000000000000" pitchFamily="34" charset="-128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  <a:t>Percepts given by </a:t>
            </a:r>
            <a:br>
              <a:rPr lang="en-US" sz="2000" dirty="0">
                <a:solidFill>
                  <a:schemeClr val="tx2">
                    <a:lumMod val="75000"/>
                  </a:schemeClr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</a:b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  <a:t>segmented pixel-clusters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2">
                  <a:lumMod val="75000"/>
                </a:schemeClr>
              </a:solidFill>
              <a:latin typeface="Adobe Heiti Std R" panose="020B0400000000000000" pitchFamily="34" charset="-128"/>
              <a:ea typeface="Adobe Heiti Std R" panose="020B0400000000000000" pitchFamily="34" charset="-128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  <a:t>Pose estimation realized</a:t>
            </a:r>
            <a:br>
              <a:rPr lang="en-US" sz="2000" dirty="0">
                <a:solidFill>
                  <a:schemeClr val="tx2">
                    <a:lumMod val="75000"/>
                  </a:schemeClr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</a:b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  <a:t>with M.-C. particle filter</a:t>
            </a:r>
          </a:p>
          <a:p>
            <a:br>
              <a:rPr lang="en-US" sz="2000" dirty="0">
                <a:solidFill>
                  <a:schemeClr val="tx2">
                    <a:lumMod val="75000"/>
                  </a:schemeClr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</a:br>
            <a:endParaRPr lang="en-US" sz="2000" dirty="0">
              <a:solidFill>
                <a:schemeClr val="tx2">
                  <a:lumMod val="75000"/>
                </a:schemeClr>
              </a:solidFill>
              <a:latin typeface="Adobe Heiti Std R" panose="020B0400000000000000" pitchFamily="34" charset="-128"/>
              <a:ea typeface="Adobe Heiti Std R" panose="020B0400000000000000" pitchFamily="34" charset="-128"/>
            </a:endParaRPr>
          </a:p>
        </p:txBody>
      </p:sp>
      <p:grpSp>
        <p:nvGrpSpPr>
          <p:cNvPr id="24" name="Gruppieren 23"/>
          <p:cNvGrpSpPr/>
          <p:nvPr/>
        </p:nvGrpSpPr>
        <p:grpSpPr>
          <a:xfrm>
            <a:off x="4566976" y="5344160"/>
            <a:ext cx="3305907" cy="699924"/>
            <a:chOff x="4566976" y="5344160"/>
            <a:chExt cx="3305907" cy="699924"/>
          </a:xfrm>
        </p:grpSpPr>
        <p:sp>
          <p:nvSpPr>
            <p:cNvPr id="8" name="Ellipse 7"/>
            <p:cNvSpPr/>
            <p:nvPr/>
          </p:nvSpPr>
          <p:spPr>
            <a:xfrm>
              <a:off x="4566976" y="5486400"/>
              <a:ext cx="994787" cy="557684"/>
            </a:xfrm>
            <a:prstGeom prst="ellipse">
              <a:avLst/>
            </a:prstGeom>
            <a:noFill/>
            <a:ln w="19050"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Freihandform 8"/>
            <p:cNvSpPr/>
            <p:nvPr/>
          </p:nvSpPr>
          <p:spPr>
            <a:xfrm>
              <a:off x="5064369" y="5344160"/>
              <a:ext cx="2808514" cy="540339"/>
            </a:xfrm>
            <a:custGeom>
              <a:avLst/>
              <a:gdLst>
                <a:gd name="connsiteX0" fmla="*/ 2808514 w 2808514"/>
                <a:gd name="connsiteY0" fmla="*/ 0 h 540339"/>
                <a:gd name="connsiteX1" fmla="*/ 2597499 w 2808514"/>
                <a:gd name="connsiteY1" fmla="*/ 125604 h 540339"/>
                <a:gd name="connsiteX2" fmla="*/ 2336242 w 2808514"/>
                <a:gd name="connsiteY2" fmla="*/ 301450 h 540339"/>
                <a:gd name="connsiteX3" fmla="*/ 1798655 w 2808514"/>
                <a:gd name="connsiteY3" fmla="*/ 437103 h 540339"/>
                <a:gd name="connsiteX4" fmla="*/ 1180681 w 2808514"/>
                <a:gd name="connsiteY4" fmla="*/ 482320 h 540339"/>
                <a:gd name="connsiteX5" fmla="*/ 869182 w 2808514"/>
                <a:gd name="connsiteY5" fmla="*/ 502417 h 540339"/>
                <a:gd name="connsiteX6" fmla="*/ 391886 w 2808514"/>
                <a:gd name="connsiteY6" fmla="*/ 537586 h 540339"/>
                <a:gd name="connsiteX7" fmla="*/ 0 w 2808514"/>
                <a:gd name="connsiteY7" fmla="*/ 422030 h 540339"/>
                <a:gd name="connsiteX8" fmla="*/ 0 w 2808514"/>
                <a:gd name="connsiteY8" fmla="*/ 422030 h 5403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08514" h="540339">
                  <a:moveTo>
                    <a:pt x="2808514" y="0"/>
                  </a:moveTo>
                  <a:cubicBezTo>
                    <a:pt x="2742362" y="37681"/>
                    <a:pt x="2676211" y="75362"/>
                    <a:pt x="2597499" y="125604"/>
                  </a:cubicBezTo>
                  <a:cubicBezTo>
                    <a:pt x="2518787" y="175846"/>
                    <a:pt x="2469383" y="249534"/>
                    <a:pt x="2336242" y="301450"/>
                  </a:cubicBezTo>
                  <a:cubicBezTo>
                    <a:pt x="2203101" y="353366"/>
                    <a:pt x="1991248" y="406958"/>
                    <a:pt x="1798655" y="437103"/>
                  </a:cubicBezTo>
                  <a:cubicBezTo>
                    <a:pt x="1606062" y="467248"/>
                    <a:pt x="1180681" y="482320"/>
                    <a:pt x="1180681" y="482320"/>
                  </a:cubicBezTo>
                  <a:lnTo>
                    <a:pt x="869182" y="502417"/>
                  </a:lnTo>
                  <a:cubicBezTo>
                    <a:pt x="737716" y="511628"/>
                    <a:pt x="536749" y="550984"/>
                    <a:pt x="391886" y="537586"/>
                  </a:cubicBezTo>
                  <a:cubicBezTo>
                    <a:pt x="247023" y="524188"/>
                    <a:pt x="0" y="422030"/>
                    <a:pt x="0" y="422030"/>
                  </a:cubicBezTo>
                  <a:lnTo>
                    <a:pt x="0" y="422030"/>
                  </a:lnTo>
                </a:path>
              </a:pathLst>
            </a:custGeom>
            <a:noFill/>
            <a:ln w="19050">
              <a:solidFill>
                <a:srgbClr val="92D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2" name="Gruppieren 11"/>
            <p:cNvGrpSpPr/>
            <p:nvPr/>
          </p:nvGrpSpPr>
          <p:grpSpPr>
            <a:xfrm rot="13022907">
              <a:off x="4887835" y="5726835"/>
              <a:ext cx="168769" cy="82325"/>
              <a:chOff x="7323891" y="4347239"/>
              <a:chExt cx="209025" cy="101962"/>
            </a:xfrm>
          </p:grpSpPr>
          <p:sp>
            <p:nvSpPr>
              <p:cNvPr id="10" name="Ellipse 9"/>
              <p:cNvSpPr/>
              <p:nvPr/>
            </p:nvSpPr>
            <p:spPr>
              <a:xfrm rot="4231941">
                <a:off x="7323892" y="4355620"/>
                <a:ext cx="93580" cy="93581"/>
              </a:xfrm>
              <a:prstGeom prst="ellipse">
                <a:avLst/>
              </a:prstGeom>
              <a:solidFill>
                <a:schemeClr val="tx1">
                  <a:alpha val="50000"/>
                </a:schemeClr>
              </a:solidFill>
              <a:ln>
                <a:solidFill>
                  <a:schemeClr val="tx1">
                    <a:alpha val="50000"/>
                  </a:schemeClr>
                </a:solidFill>
                <a:tailEnd w="sm" len="sm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cxnSp>
            <p:nvCxnSpPr>
              <p:cNvPr id="11" name="Gerade Verbindung mit Pfeil 10"/>
              <p:cNvCxnSpPr>
                <a:stCxn id="10" idx="0"/>
              </p:cNvCxnSpPr>
              <p:nvPr/>
            </p:nvCxnSpPr>
            <p:spPr>
              <a:xfrm rot="8577093" flipH="1" flipV="1">
                <a:off x="7416481" y="4347239"/>
                <a:ext cx="116435" cy="44605"/>
              </a:xfrm>
              <a:prstGeom prst="straightConnector1">
                <a:avLst/>
              </a:prstGeom>
              <a:ln w="19050">
                <a:solidFill>
                  <a:schemeClr val="tx1">
                    <a:alpha val="50000"/>
                  </a:schemeClr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" name="Gruppieren 14"/>
            <p:cNvGrpSpPr/>
            <p:nvPr/>
          </p:nvGrpSpPr>
          <p:grpSpPr>
            <a:xfrm rot="14662586">
              <a:off x="4941097" y="5562548"/>
              <a:ext cx="168769" cy="82325"/>
              <a:chOff x="7323891" y="4347239"/>
              <a:chExt cx="209025" cy="101962"/>
            </a:xfrm>
          </p:grpSpPr>
          <p:sp>
            <p:nvSpPr>
              <p:cNvPr id="16" name="Ellipse 15"/>
              <p:cNvSpPr/>
              <p:nvPr/>
            </p:nvSpPr>
            <p:spPr>
              <a:xfrm rot="4231941">
                <a:off x="7323892" y="4355620"/>
                <a:ext cx="93580" cy="93581"/>
              </a:xfrm>
              <a:prstGeom prst="ellipse">
                <a:avLst/>
              </a:prstGeom>
              <a:solidFill>
                <a:schemeClr val="tx1">
                  <a:alpha val="50000"/>
                </a:schemeClr>
              </a:solidFill>
              <a:ln>
                <a:solidFill>
                  <a:schemeClr val="tx1">
                    <a:alpha val="50000"/>
                  </a:schemeClr>
                </a:solidFill>
                <a:tailEnd w="sm" len="sm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cxnSp>
            <p:nvCxnSpPr>
              <p:cNvPr id="17" name="Gerade Verbindung mit Pfeil 16"/>
              <p:cNvCxnSpPr>
                <a:stCxn id="16" idx="0"/>
              </p:cNvCxnSpPr>
              <p:nvPr/>
            </p:nvCxnSpPr>
            <p:spPr>
              <a:xfrm rot="8577093" flipH="1" flipV="1">
                <a:off x="7416481" y="4347239"/>
                <a:ext cx="116435" cy="44605"/>
              </a:xfrm>
              <a:prstGeom prst="straightConnector1">
                <a:avLst/>
              </a:prstGeom>
              <a:ln w="19050">
                <a:solidFill>
                  <a:schemeClr val="tx1">
                    <a:alpha val="50000"/>
                  </a:schemeClr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8" name="Gruppieren 17"/>
            <p:cNvGrpSpPr/>
            <p:nvPr/>
          </p:nvGrpSpPr>
          <p:grpSpPr>
            <a:xfrm rot="10800000">
              <a:off x="4887186" y="5883886"/>
              <a:ext cx="168769" cy="82325"/>
              <a:chOff x="7323891" y="4347239"/>
              <a:chExt cx="209025" cy="101962"/>
            </a:xfrm>
          </p:grpSpPr>
          <p:sp>
            <p:nvSpPr>
              <p:cNvPr id="19" name="Ellipse 18"/>
              <p:cNvSpPr/>
              <p:nvPr/>
            </p:nvSpPr>
            <p:spPr>
              <a:xfrm rot="4231941">
                <a:off x="7323892" y="4355620"/>
                <a:ext cx="93580" cy="93581"/>
              </a:xfrm>
              <a:prstGeom prst="ellipse">
                <a:avLst/>
              </a:prstGeom>
              <a:solidFill>
                <a:schemeClr val="tx1">
                  <a:alpha val="50000"/>
                </a:schemeClr>
              </a:solidFill>
              <a:ln>
                <a:solidFill>
                  <a:schemeClr val="tx1">
                    <a:alpha val="50000"/>
                  </a:schemeClr>
                </a:solidFill>
                <a:tailEnd w="sm" len="sm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cxnSp>
            <p:nvCxnSpPr>
              <p:cNvPr id="20" name="Gerade Verbindung mit Pfeil 19"/>
              <p:cNvCxnSpPr>
                <a:stCxn id="19" idx="0"/>
              </p:cNvCxnSpPr>
              <p:nvPr/>
            </p:nvCxnSpPr>
            <p:spPr>
              <a:xfrm rot="8577093" flipH="1" flipV="1">
                <a:off x="7416481" y="4347239"/>
                <a:ext cx="116435" cy="44605"/>
              </a:xfrm>
              <a:prstGeom prst="straightConnector1">
                <a:avLst/>
              </a:prstGeom>
              <a:ln w="19050">
                <a:solidFill>
                  <a:schemeClr val="tx1">
                    <a:alpha val="50000"/>
                  </a:schemeClr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1" name="Gruppieren 20"/>
            <p:cNvGrpSpPr/>
            <p:nvPr/>
          </p:nvGrpSpPr>
          <p:grpSpPr>
            <a:xfrm rot="13012955">
              <a:off x="5148504" y="5745950"/>
              <a:ext cx="168769" cy="82325"/>
              <a:chOff x="7323891" y="4347239"/>
              <a:chExt cx="209025" cy="101962"/>
            </a:xfrm>
          </p:grpSpPr>
          <p:sp>
            <p:nvSpPr>
              <p:cNvPr id="22" name="Ellipse 21"/>
              <p:cNvSpPr/>
              <p:nvPr/>
            </p:nvSpPr>
            <p:spPr>
              <a:xfrm rot="4231941">
                <a:off x="7323892" y="4355620"/>
                <a:ext cx="93580" cy="93581"/>
              </a:xfrm>
              <a:prstGeom prst="ellipse">
                <a:avLst/>
              </a:prstGeom>
              <a:solidFill>
                <a:schemeClr val="tx1">
                  <a:alpha val="50000"/>
                </a:schemeClr>
              </a:solidFill>
              <a:ln>
                <a:solidFill>
                  <a:schemeClr val="tx1">
                    <a:alpha val="50000"/>
                  </a:schemeClr>
                </a:solidFill>
                <a:tailEnd w="sm" len="sm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cxnSp>
            <p:nvCxnSpPr>
              <p:cNvPr id="23" name="Gerade Verbindung mit Pfeil 22"/>
              <p:cNvCxnSpPr>
                <a:stCxn id="22" idx="0"/>
              </p:cNvCxnSpPr>
              <p:nvPr/>
            </p:nvCxnSpPr>
            <p:spPr>
              <a:xfrm rot="8577093" flipH="1" flipV="1">
                <a:off x="7416481" y="4347239"/>
                <a:ext cx="116435" cy="44605"/>
              </a:xfrm>
              <a:prstGeom prst="straightConnector1">
                <a:avLst/>
              </a:prstGeom>
              <a:ln w="19050">
                <a:solidFill>
                  <a:schemeClr val="tx1">
                    <a:alpha val="50000"/>
                  </a:schemeClr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5" name="Textfeld 24"/>
          <p:cNvSpPr txBox="1"/>
          <p:nvPr/>
        </p:nvSpPr>
        <p:spPr>
          <a:xfrm>
            <a:off x="0" y="29242"/>
            <a:ext cx="108140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chemeClr val="tx2">
                    <a:lumMod val="75000"/>
                  </a:schemeClr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  <a:t>People Tracking Using low-cost Thermal Image Cameras</a:t>
            </a:r>
          </a:p>
        </p:txBody>
      </p:sp>
      <p:cxnSp>
        <p:nvCxnSpPr>
          <p:cNvPr id="26" name="Gerader Verbinder 25"/>
          <p:cNvCxnSpPr/>
          <p:nvPr/>
        </p:nvCxnSpPr>
        <p:spPr>
          <a:xfrm>
            <a:off x="360000" y="540000"/>
            <a:ext cx="10094400" cy="1693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8" name="Grafik 2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8449" y="59868"/>
            <a:ext cx="551901" cy="210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50772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/>
          <p:cNvSpPr txBox="1"/>
          <p:nvPr/>
        </p:nvSpPr>
        <p:spPr>
          <a:xfrm>
            <a:off x="186976" y="1343210"/>
            <a:ext cx="245932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chemeClr val="tx2">
                    <a:lumMod val="75000"/>
                  </a:schemeClr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  <a:t>System Overview </a:t>
            </a:r>
            <a:br>
              <a:rPr lang="de-DE" sz="2200" dirty="0">
                <a:solidFill>
                  <a:schemeClr val="tx2">
                    <a:lumMod val="75000"/>
                  </a:schemeClr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</a:br>
            <a:endParaRPr lang="en-US" sz="2200" dirty="0">
              <a:solidFill>
                <a:schemeClr val="tx2">
                  <a:lumMod val="75000"/>
                </a:schemeClr>
              </a:solidFill>
              <a:latin typeface="Adobe Heiti Std R" panose="020B0400000000000000" pitchFamily="34" charset="-128"/>
              <a:ea typeface="Adobe Heiti Std R" panose="020B0400000000000000" pitchFamily="34" charset="-128"/>
            </a:endParaRPr>
          </a:p>
        </p:txBody>
      </p:sp>
      <p:sp>
        <p:nvSpPr>
          <p:cNvPr id="7" name="Rechteck 6"/>
          <p:cNvSpPr/>
          <p:nvPr/>
        </p:nvSpPr>
        <p:spPr>
          <a:xfrm>
            <a:off x="4149305" y="1343210"/>
            <a:ext cx="1871932" cy="769441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latin typeface="Adobe Heiti Std R" panose="020B0400000000000000" pitchFamily="34" charset="-128"/>
                <a:ea typeface="Adobe Heiti Std R" panose="020B0400000000000000" pitchFamily="34" charset="-128"/>
              </a:rPr>
              <a:t>Image </a:t>
            </a:r>
            <a:r>
              <a:rPr lang="en-US" dirty="0">
                <a:latin typeface="Adobe Heiti Std R" panose="020B0400000000000000" pitchFamily="34" charset="-128"/>
                <a:ea typeface="Adobe Heiti Std R" panose="020B0400000000000000" pitchFamily="34" charset="-128"/>
              </a:rPr>
              <a:t>Acquisition</a:t>
            </a:r>
          </a:p>
        </p:txBody>
      </p:sp>
      <p:sp>
        <p:nvSpPr>
          <p:cNvPr id="9" name="Rechteck 8"/>
          <p:cNvSpPr/>
          <p:nvPr/>
        </p:nvSpPr>
        <p:spPr>
          <a:xfrm>
            <a:off x="4149305" y="2638862"/>
            <a:ext cx="1871932" cy="769441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dobe Heiti Std R" panose="020B0400000000000000" pitchFamily="34" charset="-128"/>
                <a:ea typeface="Adobe Heiti Std R" panose="020B0400000000000000" pitchFamily="34" charset="-128"/>
              </a:rPr>
              <a:t>Moving</a:t>
            </a:r>
            <a:r>
              <a:rPr lang="de-DE" dirty="0">
                <a:latin typeface="Adobe Heiti Std R" panose="020B0400000000000000" pitchFamily="34" charset="-128"/>
                <a:ea typeface="Adobe Heiti Std R" panose="020B0400000000000000" pitchFamily="34" charset="-128"/>
              </a:rPr>
              <a:t> Average  </a:t>
            </a:r>
            <a:r>
              <a:rPr lang="en-US" dirty="0">
                <a:latin typeface="Adobe Heiti Std R" panose="020B0400000000000000" pitchFamily="34" charset="-128"/>
                <a:ea typeface="Adobe Heiti Std R" panose="020B0400000000000000" pitchFamily="34" charset="-128"/>
              </a:rPr>
              <a:t>Subtraction</a:t>
            </a:r>
          </a:p>
        </p:txBody>
      </p:sp>
      <p:sp>
        <p:nvSpPr>
          <p:cNvPr id="10" name="Rechteck 9"/>
          <p:cNvSpPr/>
          <p:nvPr/>
        </p:nvSpPr>
        <p:spPr>
          <a:xfrm>
            <a:off x="4149305" y="3934515"/>
            <a:ext cx="1871932" cy="769441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latin typeface="Adobe Heiti Std R" panose="020B0400000000000000" pitchFamily="34" charset="-128"/>
                <a:ea typeface="Adobe Heiti Std R" panose="020B0400000000000000" pitchFamily="34" charset="-128"/>
              </a:rPr>
              <a:t>Segmentation</a:t>
            </a:r>
            <a:endParaRPr lang="en-US" dirty="0">
              <a:latin typeface="Adobe Heiti Std R" panose="020B0400000000000000" pitchFamily="34" charset="-128"/>
              <a:ea typeface="Adobe Heiti Std R" panose="020B0400000000000000" pitchFamily="34" charset="-128"/>
            </a:endParaRPr>
          </a:p>
        </p:txBody>
      </p:sp>
      <p:sp>
        <p:nvSpPr>
          <p:cNvPr id="11" name="Rechteck 10"/>
          <p:cNvSpPr/>
          <p:nvPr/>
        </p:nvSpPr>
        <p:spPr>
          <a:xfrm>
            <a:off x="4149305" y="5230168"/>
            <a:ext cx="1871932" cy="769441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latin typeface="Adobe Heiti Std R" panose="020B0400000000000000" pitchFamily="34" charset="-128"/>
                <a:ea typeface="Adobe Heiti Std R" panose="020B0400000000000000" pitchFamily="34" charset="-128"/>
              </a:rPr>
              <a:t>Data </a:t>
            </a:r>
            <a:r>
              <a:rPr lang="en-US" dirty="0">
                <a:latin typeface="Adobe Heiti Std R" panose="020B0400000000000000" pitchFamily="34" charset="-128"/>
                <a:ea typeface="Adobe Heiti Std R" panose="020B0400000000000000" pitchFamily="34" charset="-128"/>
              </a:rPr>
              <a:t>Association</a:t>
            </a:r>
          </a:p>
        </p:txBody>
      </p:sp>
      <p:sp>
        <p:nvSpPr>
          <p:cNvPr id="12" name="Rechteck 11"/>
          <p:cNvSpPr/>
          <p:nvPr/>
        </p:nvSpPr>
        <p:spPr>
          <a:xfrm>
            <a:off x="6975894" y="3934514"/>
            <a:ext cx="1871932" cy="769441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latin typeface="Adobe Heiti Std R" panose="020B0400000000000000" pitchFamily="34" charset="-128"/>
                <a:ea typeface="Adobe Heiti Std R" panose="020B0400000000000000" pitchFamily="34" charset="-128"/>
              </a:rPr>
              <a:t>PF Sensor Update</a:t>
            </a:r>
            <a:endParaRPr lang="en-US" dirty="0">
              <a:latin typeface="Adobe Heiti Std R" panose="020B0400000000000000" pitchFamily="34" charset="-128"/>
              <a:ea typeface="Adobe Heiti Std R" panose="020B0400000000000000" pitchFamily="34" charset="-128"/>
            </a:endParaRPr>
          </a:p>
        </p:txBody>
      </p:sp>
      <p:sp>
        <p:nvSpPr>
          <p:cNvPr id="13" name="Rechteck 12"/>
          <p:cNvSpPr/>
          <p:nvPr/>
        </p:nvSpPr>
        <p:spPr>
          <a:xfrm>
            <a:off x="7973682" y="2638861"/>
            <a:ext cx="1871932" cy="769441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latin typeface="Adobe Heiti Std R" panose="020B0400000000000000" pitchFamily="34" charset="-128"/>
                <a:ea typeface="Adobe Heiti Std R" panose="020B0400000000000000" pitchFamily="34" charset="-128"/>
              </a:rPr>
              <a:t>PF Motion Update</a:t>
            </a:r>
            <a:endParaRPr lang="en-US" dirty="0">
              <a:latin typeface="Adobe Heiti Std R" panose="020B0400000000000000" pitchFamily="34" charset="-128"/>
              <a:ea typeface="Adobe Heiti Std R" panose="020B0400000000000000" pitchFamily="34" charset="-128"/>
            </a:endParaRPr>
          </a:p>
        </p:txBody>
      </p:sp>
      <p:sp>
        <p:nvSpPr>
          <p:cNvPr id="14" name="Rechteck 13"/>
          <p:cNvSpPr/>
          <p:nvPr/>
        </p:nvSpPr>
        <p:spPr>
          <a:xfrm>
            <a:off x="8560278" y="1343208"/>
            <a:ext cx="1871932" cy="769441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latin typeface="Adobe Heiti Std R" panose="020B0400000000000000" pitchFamily="34" charset="-128"/>
                <a:ea typeface="Adobe Heiti Std R" panose="020B0400000000000000" pitchFamily="34" charset="-128"/>
              </a:rPr>
              <a:t>PF </a:t>
            </a:r>
            <a:r>
              <a:rPr lang="en-US" dirty="0">
                <a:latin typeface="Adobe Heiti Std R" panose="020B0400000000000000" pitchFamily="34" charset="-128"/>
                <a:ea typeface="Adobe Heiti Std R" panose="020B0400000000000000" pitchFamily="34" charset="-128"/>
              </a:rPr>
              <a:t>Resampling</a:t>
            </a:r>
          </a:p>
        </p:txBody>
      </p:sp>
      <p:cxnSp>
        <p:nvCxnSpPr>
          <p:cNvPr id="17" name="Gerade Verbindung mit Pfeil 16"/>
          <p:cNvCxnSpPr>
            <a:stCxn id="7" idx="2"/>
            <a:endCxn id="9" idx="0"/>
          </p:cNvCxnSpPr>
          <p:nvPr/>
        </p:nvCxnSpPr>
        <p:spPr>
          <a:xfrm>
            <a:off x="5085271" y="2112651"/>
            <a:ext cx="0" cy="526211"/>
          </a:xfrm>
          <a:prstGeom prst="straightConnector1">
            <a:avLst/>
          </a:prstGeom>
          <a:ln w="38100">
            <a:solidFill>
              <a:schemeClr val="tx2">
                <a:lumMod val="40000"/>
                <a:lumOff val="60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Gerade Verbindung mit Pfeil 17"/>
          <p:cNvCxnSpPr/>
          <p:nvPr/>
        </p:nvCxnSpPr>
        <p:spPr>
          <a:xfrm>
            <a:off x="5085271" y="3408303"/>
            <a:ext cx="0" cy="526211"/>
          </a:xfrm>
          <a:prstGeom prst="straightConnector1">
            <a:avLst/>
          </a:prstGeom>
          <a:ln w="38100">
            <a:solidFill>
              <a:schemeClr val="tx2">
                <a:lumMod val="40000"/>
                <a:lumOff val="60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Gerade Verbindung mit Pfeil 18"/>
          <p:cNvCxnSpPr/>
          <p:nvPr/>
        </p:nvCxnSpPr>
        <p:spPr>
          <a:xfrm>
            <a:off x="5085271" y="4703957"/>
            <a:ext cx="0" cy="526211"/>
          </a:xfrm>
          <a:prstGeom prst="straightConnector1">
            <a:avLst/>
          </a:prstGeom>
          <a:ln w="38100">
            <a:solidFill>
              <a:schemeClr val="tx2">
                <a:lumMod val="40000"/>
                <a:lumOff val="60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Gerade Verbindung mit Pfeil 25"/>
          <p:cNvCxnSpPr/>
          <p:nvPr/>
        </p:nvCxnSpPr>
        <p:spPr>
          <a:xfrm flipV="1">
            <a:off x="8580405" y="3408302"/>
            <a:ext cx="0" cy="526212"/>
          </a:xfrm>
          <a:prstGeom prst="straightConnector1">
            <a:avLst/>
          </a:prstGeom>
          <a:ln w="38100">
            <a:solidFill>
              <a:schemeClr val="tx2">
                <a:lumMod val="40000"/>
                <a:lumOff val="60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Gerade Verbindung mit Pfeil 28"/>
          <p:cNvCxnSpPr/>
          <p:nvPr/>
        </p:nvCxnSpPr>
        <p:spPr>
          <a:xfrm flipV="1">
            <a:off x="8589031" y="2112649"/>
            <a:ext cx="0" cy="526212"/>
          </a:xfrm>
          <a:prstGeom prst="straightConnector1">
            <a:avLst/>
          </a:prstGeom>
          <a:ln w="38100">
            <a:solidFill>
              <a:schemeClr val="tx2">
                <a:lumMod val="40000"/>
                <a:lumOff val="60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Gerade Verbindung mit Pfeil 32"/>
          <p:cNvCxnSpPr>
            <a:stCxn id="11" idx="3"/>
          </p:cNvCxnSpPr>
          <p:nvPr/>
        </p:nvCxnSpPr>
        <p:spPr>
          <a:xfrm flipV="1">
            <a:off x="6021237" y="4703955"/>
            <a:ext cx="954657" cy="910934"/>
          </a:xfrm>
          <a:prstGeom prst="straightConnector1">
            <a:avLst/>
          </a:prstGeom>
          <a:ln w="38100">
            <a:solidFill>
              <a:schemeClr val="tx2">
                <a:lumMod val="40000"/>
                <a:lumOff val="60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Gewinkelter Verbinder 37"/>
          <p:cNvCxnSpPr>
            <a:stCxn id="14" idx="1"/>
          </p:cNvCxnSpPr>
          <p:nvPr/>
        </p:nvCxnSpPr>
        <p:spPr>
          <a:xfrm rot="10800000" flipV="1">
            <a:off x="6975894" y="1727928"/>
            <a:ext cx="1584384" cy="2206585"/>
          </a:xfrm>
          <a:prstGeom prst="bentConnector2">
            <a:avLst/>
          </a:prstGeom>
          <a:ln w="38100">
            <a:solidFill>
              <a:schemeClr val="tx2">
                <a:lumMod val="40000"/>
                <a:lumOff val="60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feld 40"/>
          <p:cNvSpPr txBox="1"/>
          <p:nvPr/>
        </p:nvSpPr>
        <p:spPr>
          <a:xfrm>
            <a:off x="186976" y="2475642"/>
            <a:ext cx="3787575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  <a:t>Perception based on </a:t>
            </a:r>
            <a:br>
              <a:rPr lang="en-US" sz="2000" dirty="0">
                <a:solidFill>
                  <a:schemeClr val="tx2">
                    <a:lumMod val="75000"/>
                  </a:schemeClr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</a:b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  <a:t>Thermal Images</a:t>
            </a:r>
            <a:br>
              <a:rPr lang="en-US" sz="2000" dirty="0">
                <a:solidFill>
                  <a:schemeClr val="tx2">
                    <a:lumMod val="75000"/>
                  </a:schemeClr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</a:br>
            <a:endParaRPr lang="en-US" sz="2000" dirty="0">
              <a:solidFill>
                <a:schemeClr val="tx2">
                  <a:lumMod val="75000"/>
                </a:schemeClr>
              </a:solidFill>
              <a:latin typeface="Adobe Heiti Std R" panose="020B0400000000000000" pitchFamily="34" charset="-128"/>
              <a:ea typeface="Adobe Heiti Std R" panose="020B0400000000000000" pitchFamily="34" charset="-128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  <a:t>Data Association handles</a:t>
            </a:r>
            <a:br>
              <a:rPr lang="en-US" sz="2000" dirty="0">
                <a:solidFill>
                  <a:schemeClr val="tx2">
                    <a:lumMod val="75000"/>
                  </a:schemeClr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</a:br>
            <a:endParaRPr lang="en-US" sz="2000" dirty="0">
              <a:solidFill>
                <a:schemeClr val="tx2">
                  <a:lumMod val="75000"/>
                </a:schemeClr>
              </a:solidFill>
              <a:latin typeface="Adobe Heiti Std R" panose="020B0400000000000000" pitchFamily="34" charset="-128"/>
              <a:ea typeface="Adobe Heiti Std R" panose="020B0400000000000000" pitchFamily="34" charset="-128"/>
            </a:endParaRPr>
          </a:p>
          <a:p>
            <a:pPr marL="763113" lvl="1" indent="-342900">
              <a:buFont typeface="Symbol" panose="05050102010706020507" pitchFamily="18" charset="2"/>
              <a:buChar char="-"/>
            </a:pP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  <a:t>	Single Target – </a:t>
            </a:r>
            <a:br>
              <a:rPr lang="en-US" sz="2000" dirty="0">
                <a:solidFill>
                  <a:schemeClr val="tx2">
                    <a:lumMod val="75000"/>
                  </a:schemeClr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</a:b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  <a:t>	Multiple Measurements</a:t>
            </a:r>
            <a:br>
              <a:rPr lang="en-US" sz="2000" dirty="0">
                <a:solidFill>
                  <a:schemeClr val="tx2">
                    <a:lumMod val="75000"/>
                  </a:schemeClr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</a:br>
            <a:endParaRPr lang="en-US" sz="2000" dirty="0">
              <a:solidFill>
                <a:schemeClr val="tx2">
                  <a:lumMod val="75000"/>
                </a:schemeClr>
              </a:solidFill>
              <a:latin typeface="Adobe Heiti Std R" panose="020B0400000000000000" pitchFamily="34" charset="-128"/>
              <a:ea typeface="Adobe Heiti Std R" panose="020B0400000000000000" pitchFamily="34" charset="-128"/>
            </a:endParaRPr>
          </a:p>
          <a:p>
            <a:pPr marL="763113" lvl="1" indent="-342900">
              <a:buFont typeface="Symbol" panose="05050102010706020507" pitchFamily="18" charset="2"/>
              <a:buChar char="-"/>
            </a:pP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  <a:t>	Multiple Targets –</a:t>
            </a:r>
            <a:br>
              <a:rPr lang="en-US" sz="2000" dirty="0">
                <a:solidFill>
                  <a:schemeClr val="tx2">
                    <a:lumMod val="75000"/>
                  </a:schemeClr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</a:b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  <a:t>	Single Measurement</a:t>
            </a:r>
            <a:br>
              <a:rPr lang="en-US" sz="2000" dirty="0">
                <a:solidFill>
                  <a:schemeClr val="tx2">
                    <a:lumMod val="75000"/>
                  </a:schemeClr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</a:br>
            <a:endParaRPr lang="en-US" sz="2000" dirty="0">
              <a:solidFill>
                <a:schemeClr val="tx2">
                  <a:lumMod val="75000"/>
                </a:schemeClr>
              </a:solidFill>
              <a:latin typeface="Adobe Heiti Std R" panose="020B0400000000000000" pitchFamily="34" charset="-128"/>
              <a:ea typeface="Adobe Heiti Std R" panose="020B0400000000000000" pitchFamily="34" charset="-128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  <a:t>Monte Carlo Tracking Filters</a:t>
            </a:r>
          </a:p>
        </p:txBody>
      </p:sp>
      <p:sp>
        <p:nvSpPr>
          <p:cNvPr id="20" name="Textfeld 19"/>
          <p:cNvSpPr txBox="1"/>
          <p:nvPr/>
        </p:nvSpPr>
        <p:spPr>
          <a:xfrm>
            <a:off x="0" y="29242"/>
            <a:ext cx="108140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chemeClr val="tx2">
                    <a:lumMod val="75000"/>
                  </a:schemeClr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  <a:t>People Tracking Using low-cost Thermal Image Cameras</a:t>
            </a:r>
          </a:p>
        </p:txBody>
      </p:sp>
      <p:cxnSp>
        <p:nvCxnSpPr>
          <p:cNvPr id="21" name="Gerader Verbinder 20"/>
          <p:cNvCxnSpPr/>
          <p:nvPr/>
        </p:nvCxnSpPr>
        <p:spPr>
          <a:xfrm>
            <a:off x="360000" y="540000"/>
            <a:ext cx="10094400" cy="1693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3" name="Grafik 2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8449" y="59868"/>
            <a:ext cx="551901" cy="210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2317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4075" y="896768"/>
            <a:ext cx="5137150" cy="3835739"/>
          </a:xfrm>
          <a:prstGeom prst="rect">
            <a:avLst/>
          </a:prstGeom>
        </p:spPr>
      </p:pic>
      <p:sp>
        <p:nvSpPr>
          <p:cNvPr id="2" name="Textfeld 1"/>
          <p:cNvSpPr txBox="1"/>
          <p:nvPr/>
        </p:nvSpPr>
        <p:spPr>
          <a:xfrm>
            <a:off x="186976" y="2475642"/>
            <a:ext cx="7436651" cy="4040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  <a:t>FLiR Lepton camera module</a:t>
            </a:r>
            <a:br>
              <a:rPr lang="en-US" sz="2000" dirty="0">
                <a:solidFill>
                  <a:schemeClr val="tx2">
                    <a:lumMod val="75000"/>
                  </a:schemeClr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</a:b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  <a:t>(900-14,000 nm)</a:t>
            </a:r>
            <a:br>
              <a:rPr lang="en-US" sz="2000" dirty="0">
                <a:solidFill>
                  <a:schemeClr val="tx2">
                    <a:lumMod val="75000"/>
                  </a:schemeClr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</a:br>
            <a:endParaRPr lang="en-US" sz="2000" dirty="0">
              <a:solidFill>
                <a:schemeClr val="tx2">
                  <a:lumMod val="75000"/>
                </a:schemeClr>
              </a:solidFill>
              <a:latin typeface="Adobe Heiti Std R" panose="020B0400000000000000" pitchFamily="34" charset="-128"/>
              <a:ea typeface="Adobe Heiti Std R" panose="020B0400000000000000" pitchFamily="34" charset="-128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  <a:t>Thermal sensitivity &lt; 50 mK</a:t>
            </a:r>
            <a:br>
              <a:rPr lang="en-US" sz="2000" dirty="0">
                <a:solidFill>
                  <a:schemeClr val="tx2">
                    <a:lumMod val="75000"/>
                  </a:schemeClr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</a:br>
            <a:endParaRPr lang="en-US" sz="2000" dirty="0">
              <a:solidFill>
                <a:schemeClr val="tx2">
                  <a:lumMod val="75000"/>
                </a:schemeClr>
              </a:solidFill>
              <a:latin typeface="Adobe Heiti Std R" panose="020B0400000000000000" pitchFamily="34" charset="-128"/>
              <a:ea typeface="Adobe Heiti Std R" panose="020B0400000000000000" pitchFamily="34" charset="-128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  <a:t>51°horizontal FOV</a:t>
            </a:r>
            <a:br>
              <a:rPr lang="en-US" sz="2000" dirty="0">
                <a:solidFill>
                  <a:schemeClr val="tx2">
                    <a:lumMod val="75000"/>
                  </a:schemeClr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</a:br>
            <a:endParaRPr lang="en-US" sz="2000" dirty="0">
              <a:solidFill>
                <a:schemeClr val="tx2">
                  <a:lumMod val="75000"/>
                </a:schemeClr>
              </a:solidFill>
              <a:latin typeface="Adobe Heiti Std R" panose="020B0400000000000000" pitchFamily="34" charset="-128"/>
              <a:ea typeface="Adobe Heiti Std R" panose="020B0400000000000000" pitchFamily="34" charset="-128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  <a:t>80(h) × 60(v) pixels</a:t>
            </a:r>
            <a:br>
              <a:rPr lang="en-US" sz="2000" dirty="0">
                <a:solidFill>
                  <a:schemeClr val="tx2">
                    <a:lumMod val="75000"/>
                  </a:schemeClr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</a:br>
            <a:endParaRPr lang="en-US" sz="2000" dirty="0">
              <a:solidFill>
                <a:schemeClr val="tx2">
                  <a:lumMod val="75000"/>
                </a:schemeClr>
              </a:solidFill>
              <a:latin typeface="Adobe Heiti Std R" panose="020B0400000000000000" pitchFamily="34" charset="-128"/>
              <a:ea typeface="Adobe Heiti Std R" panose="020B0400000000000000" pitchFamily="34" charset="-128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  <a:t>Outputs 14 bit temperature relative to sensor`s temperature</a:t>
            </a:r>
            <a:br>
              <a:rPr lang="en-US" sz="2000" dirty="0">
                <a:solidFill>
                  <a:schemeClr val="tx2">
                    <a:lumMod val="75000"/>
                  </a:schemeClr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</a:br>
            <a:endParaRPr lang="en-US" sz="2000" dirty="0">
              <a:solidFill>
                <a:schemeClr val="tx2">
                  <a:lumMod val="75000"/>
                </a:schemeClr>
              </a:solidFill>
              <a:latin typeface="Adobe Heiti Std R" panose="020B0400000000000000" pitchFamily="34" charset="-128"/>
              <a:ea typeface="Adobe Heiti Std R" panose="020B0400000000000000" pitchFamily="34" charset="-128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  <a:t>Connects to Raspberry PI via Serial Peripheral Interface (SPI)</a:t>
            </a:r>
            <a:endParaRPr lang="de-DE" dirty="0"/>
          </a:p>
          <a:p>
            <a:endParaRPr lang="en-GB" dirty="0"/>
          </a:p>
        </p:txBody>
      </p:sp>
      <p:sp>
        <p:nvSpPr>
          <p:cNvPr id="11" name="Textfeld 10"/>
          <p:cNvSpPr txBox="1"/>
          <p:nvPr/>
        </p:nvSpPr>
        <p:spPr>
          <a:xfrm>
            <a:off x="186976" y="1343210"/>
            <a:ext cx="283763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200" dirty="0">
                <a:solidFill>
                  <a:schemeClr val="tx2">
                    <a:lumMod val="75000"/>
                  </a:schemeClr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  <a:t>Sensorial Equipment</a:t>
            </a:r>
            <a:endParaRPr lang="en-GB" sz="2200" dirty="0">
              <a:solidFill>
                <a:schemeClr val="tx2">
                  <a:lumMod val="75000"/>
                </a:schemeClr>
              </a:solidFill>
              <a:latin typeface="Adobe Heiti Std R" panose="020B0400000000000000" pitchFamily="34" charset="-128"/>
              <a:ea typeface="Adobe Heiti Std R" panose="020B0400000000000000" pitchFamily="34" charset="-128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0" y="29242"/>
            <a:ext cx="108140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chemeClr val="tx2">
                    <a:lumMod val="75000"/>
                  </a:schemeClr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  <a:t>People Tracking Using low-cost Thermal Image Cameras</a:t>
            </a:r>
          </a:p>
        </p:txBody>
      </p:sp>
      <p:cxnSp>
        <p:nvCxnSpPr>
          <p:cNvPr id="7" name="Gerader Verbinder 6"/>
          <p:cNvCxnSpPr/>
          <p:nvPr/>
        </p:nvCxnSpPr>
        <p:spPr>
          <a:xfrm>
            <a:off x="360000" y="540000"/>
            <a:ext cx="10094400" cy="1693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9" name="Grafik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8449" y="59868"/>
            <a:ext cx="551901" cy="210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1640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8175" y="837639"/>
            <a:ext cx="6732047" cy="5020797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186976" y="1343210"/>
            <a:ext cx="275428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200" dirty="0">
                <a:solidFill>
                  <a:schemeClr val="tx2">
                    <a:lumMod val="75000"/>
                  </a:schemeClr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  <a:t>Raw Images </a:t>
            </a:r>
            <a:r>
              <a:rPr lang="en-US" sz="2200" dirty="0">
                <a:solidFill>
                  <a:schemeClr val="tx2">
                    <a:lumMod val="75000"/>
                  </a:schemeClr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  <a:t>contain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186976" y="2475642"/>
            <a:ext cx="3768980" cy="27558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  <a:t>High spatial frequency noise</a:t>
            </a:r>
            <a:br>
              <a:rPr lang="en-US" sz="2000" dirty="0">
                <a:solidFill>
                  <a:schemeClr val="tx2">
                    <a:lumMod val="75000"/>
                  </a:schemeClr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</a:br>
            <a:endParaRPr lang="en-US" sz="2000" dirty="0">
              <a:solidFill>
                <a:schemeClr val="tx2">
                  <a:lumMod val="75000"/>
                </a:schemeClr>
              </a:solidFill>
              <a:latin typeface="Adobe Heiti Std R" panose="020B0400000000000000" pitchFamily="34" charset="-128"/>
              <a:ea typeface="Adobe Heiti Std R" panose="020B0400000000000000" pitchFamily="34" charset="-128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  <a:t>Temperature gradient </a:t>
            </a:r>
            <a:br>
              <a:rPr lang="en-US" sz="2000" dirty="0">
                <a:solidFill>
                  <a:schemeClr val="tx2">
                    <a:lumMod val="75000"/>
                  </a:schemeClr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</a:b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  <a:t>across whole image</a:t>
            </a:r>
            <a:br>
              <a:rPr lang="en-US" sz="2000" dirty="0">
                <a:solidFill>
                  <a:schemeClr val="tx2">
                    <a:lumMod val="75000"/>
                  </a:schemeClr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</a:br>
            <a:endParaRPr lang="en-US" sz="2000" dirty="0">
              <a:solidFill>
                <a:schemeClr val="tx2">
                  <a:lumMod val="75000"/>
                </a:schemeClr>
              </a:solidFill>
              <a:latin typeface="Adobe Heiti Std R" panose="020B0400000000000000" pitchFamily="34" charset="-128"/>
              <a:ea typeface="Adobe Heiti Std R" panose="020B0400000000000000" pitchFamily="34" charset="-128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  <a:t>Non person-related </a:t>
            </a:r>
            <a:br>
              <a:rPr lang="en-US" sz="2000" dirty="0">
                <a:solidFill>
                  <a:schemeClr val="tx2">
                    <a:lumMod val="75000"/>
                  </a:schemeClr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</a:b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  <a:t>sources of heat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GB" dirty="0"/>
          </a:p>
        </p:txBody>
      </p:sp>
      <p:cxnSp>
        <p:nvCxnSpPr>
          <p:cNvPr id="8" name="Gerade Verbindung mit Pfeil 7"/>
          <p:cNvCxnSpPr/>
          <p:nvPr/>
        </p:nvCxnSpPr>
        <p:spPr>
          <a:xfrm flipH="1" flipV="1">
            <a:off x="7194884" y="4066674"/>
            <a:ext cx="757989" cy="785529"/>
          </a:xfrm>
          <a:prstGeom prst="straightConnector1">
            <a:avLst/>
          </a:prstGeom>
          <a:ln w="3810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feld 14"/>
          <p:cNvSpPr txBox="1"/>
          <p:nvPr/>
        </p:nvSpPr>
        <p:spPr>
          <a:xfrm>
            <a:off x="7965092" y="4852203"/>
            <a:ext cx="9909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  <a:t>person</a:t>
            </a:r>
          </a:p>
        </p:txBody>
      </p:sp>
      <p:cxnSp>
        <p:nvCxnSpPr>
          <p:cNvPr id="16" name="Gerade Verbindung mit Pfeil 15"/>
          <p:cNvCxnSpPr/>
          <p:nvPr/>
        </p:nvCxnSpPr>
        <p:spPr>
          <a:xfrm flipH="1" flipV="1">
            <a:off x="7916778" y="2240351"/>
            <a:ext cx="757989" cy="785529"/>
          </a:xfrm>
          <a:prstGeom prst="straightConnector1">
            <a:avLst/>
          </a:prstGeom>
          <a:ln w="3810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feld 16"/>
          <p:cNvSpPr txBox="1"/>
          <p:nvPr/>
        </p:nvSpPr>
        <p:spPr>
          <a:xfrm>
            <a:off x="8674767" y="3025880"/>
            <a:ext cx="9909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  <a:t>person</a:t>
            </a:r>
          </a:p>
        </p:txBody>
      </p:sp>
      <p:sp>
        <p:nvSpPr>
          <p:cNvPr id="10" name="Textfeld 9"/>
          <p:cNvSpPr txBox="1"/>
          <p:nvPr/>
        </p:nvSpPr>
        <p:spPr>
          <a:xfrm>
            <a:off x="0" y="29242"/>
            <a:ext cx="108140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chemeClr val="tx2">
                    <a:lumMod val="75000"/>
                  </a:schemeClr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  <a:t>People Tracking Using low-cost Thermal Image Cameras</a:t>
            </a:r>
          </a:p>
        </p:txBody>
      </p:sp>
      <p:cxnSp>
        <p:nvCxnSpPr>
          <p:cNvPr id="11" name="Gerader Verbinder 10"/>
          <p:cNvCxnSpPr/>
          <p:nvPr/>
        </p:nvCxnSpPr>
        <p:spPr>
          <a:xfrm>
            <a:off x="360000" y="540000"/>
            <a:ext cx="10094400" cy="1693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Rechteck 12"/>
          <p:cNvSpPr/>
          <p:nvPr/>
        </p:nvSpPr>
        <p:spPr>
          <a:xfrm>
            <a:off x="3970038" y="766722"/>
            <a:ext cx="6761221" cy="615057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74000">
                <a:schemeClr val="bg1"/>
              </a:gs>
              <a:gs pos="83000">
                <a:schemeClr val="bg1"/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hteck 17"/>
          <p:cNvSpPr/>
          <p:nvPr/>
        </p:nvSpPr>
        <p:spPr>
          <a:xfrm>
            <a:off x="3970038" y="5465469"/>
            <a:ext cx="6761221" cy="615057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9000">
                <a:schemeClr val="bg1"/>
              </a:gs>
              <a:gs pos="38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hteck 2"/>
          <p:cNvSpPr/>
          <p:nvPr/>
        </p:nvSpPr>
        <p:spPr>
          <a:xfrm>
            <a:off x="10286440" y="938706"/>
            <a:ext cx="510988" cy="5141820"/>
          </a:xfrm>
          <a:prstGeom prst="rect">
            <a:avLst/>
          </a:prstGeom>
          <a:gradFill>
            <a:gsLst>
              <a:gs pos="0">
                <a:schemeClr val="bg1"/>
              </a:gs>
              <a:gs pos="19000">
                <a:schemeClr val="bg1"/>
              </a:gs>
              <a:gs pos="38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hteck 18"/>
          <p:cNvSpPr/>
          <p:nvPr/>
        </p:nvSpPr>
        <p:spPr>
          <a:xfrm>
            <a:off x="3852545" y="929772"/>
            <a:ext cx="510988" cy="5141820"/>
          </a:xfrm>
          <a:prstGeom prst="rect">
            <a:avLst/>
          </a:prstGeom>
          <a:gradFill>
            <a:gsLst>
              <a:gs pos="0">
                <a:schemeClr val="bg1"/>
              </a:gs>
              <a:gs pos="19000">
                <a:schemeClr val="bg1"/>
              </a:gs>
              <a:gs pos="38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Grafik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8449" y="59868"/>
            <a:ext cx="551901" cy="210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42055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0038" y="837639"/>
            <a:ext cx="6728320" cy="5020797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186976" y="1343210"/>
            <a:ext cx="2353529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chemeClr val="tx2">
                    <a:lumMod val="75000"/>
                  </a:schemeClr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  <a:t>Moving Average </a:t>
            </a:r>
            <a:br>
              <a:rPr lang="en-US" sz="2200" dirty="0">
                <a:solidFill>
                  <a:schemeClr val="tx2">
                    <a:lumMod val="75000"/>
                  </a:schemeClr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</a:br>
            <a:r>
              <a:rPr lang="en-US" sz="2200" dirty="0">
                <a:solidFill>
                  <a:schemeClr val="tx2">
                    <a:lumMod val="75000"/>
                  </a:schemeClr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  <a:t>Subtraction</a:t>
            </a:r>
            <a:br>
              <a:rPr lang="de-DE" sz="2200" dirty="0">
                <a:solidFill>
                  <a:schemeClr val="tx2">
                    <a:lumMod val="75000"/>
                  </a:schemeClr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</a:br>
            <a:endParaRPr lang="en-US" sz="2200" dirty="0">
              <a:solidFill>
                <a:schemeClr val="tx2">
                  <a:lumMod val="75000"/>
                </a:schemeClr>
              </a:solidFill>
              <a:latin typeface="Adobe Heiti Std R" panose="020B0400000000000000" pitchFamily="34" charset="-128"/>
              <a:ea typeface="Adobe Heiti Std R" panose="020B0400000000000000" pitchFamily="34" charset="-128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186976" y="2475642"/>
            <a:ext cx="3326552" cy="36792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br>
              <a:rPr lang="en-US" sz="2000" dirty="0">
                <a:solidFill>
                  <a:schemeClr val="tx2">
                    <a:lumMod val="75000"/>
                  </a:schemeClr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</a:br>
            <a:br>
              <a:rPr lang="en-US" sz="2000" dirty="0">
                <a:solidFill>
                  <a:schemeClr val="tx2">
                    <a:lumMod val="75000"/>
                  </a:schemeClr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</a:br>
            <a:br>
              <a:rPr lang="en-US" sz="2000" dirty="0">
                <a:solidFill>
                  <a:schemeClr val="tx2">
                    <a:lumMod val="75000"/>
                  </a:schemeClr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</a:br>
            <a:endParaRPr lang="en-US" sz="2000" dirty="0">
              <a:solidFill>
                <a:schemeClr val="tx2">
                  <a:lumMod val="75000"/>
                </a:schemeClr>
              </a:solidFill>
              <a:latin typeface="Adobe Heiti Std R" panose="020B0400000000000000" pitchFamily="34" charset="-128"/>
              <a:ea typeface="Adobe Heiti Std R" panose="020B0400000000000000" pitchFamily="34" charset="-128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br>
              <a:rPr lang="en-US" sz="2000" dirty="0">
                <a:solidFill>
                  <a:schemeClr val="tx2">
                    <a:lumMod val="75000"/>
                  </a:schemeClr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</a:br>
            <a:br>
              <a:rPr lang="en-US" sz="2000" dirty="0">
                <a:solidFill>
                  <a:schemeClr val="tx2">
                    <a:lumMod val="75000"/>
                  </a:schemeClr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</a:br>
            <a:endParaRPr lang="en-US" sz="2000" dirty="0">
              <a:solidFill>
                <a:schemeClr val="tx2">
                  <a:lumMod val="75000"/>
                </a:schemeClr>
              </a:solidFill>
              <a:latin typeface="Adobe Heiti Std R" panose="020B0400000000000000" pitchFamily="34" charset="-128"/>
              <a:ea typeface="Adobe Heiti Std R" panose="020B0400000000000000" pitchFamily="34" charset="-128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  <a:t>Removes static sources </a:t>
            </a:r>
            <a:br>
              <a:rPr lang="en-US" sz="2000" dirty="0">
                <a:solidFill>
                  <a:schemeClr val="tx2">
                    <a:lumMod val="75000"/>
                  </a:schemeClr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</a:b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  <a:t>of heat and temperature</a:t>
            </a:r>
            <a:br>
              <a:rPr lang="en-US" sz="2000" dirty="0">
                <a:solidFill>
                  <a:schemeClr val="tx2">
                    <a:lumMod val="75000"/>
                  </a:schemeClr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</a:b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  <a:t>gradient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GB" dirty="0"/>
          </a:p>
        </p:txBody>
      </p:sp>
      <p:graphicFrame>
        <p:nvGraphicFramePr>
          <p:cNvPr id="9" name="Objek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48164488"/>
              </p:ext>
            </p:extLst>
          </p:nvPr>
        </p:nvGraphicFramePr>
        <p:xfrm>
          <a:off x="554038" y="2439988"/>
          <a:ext cx="3227387" cy="50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59" name="Formel" r:id="rId4" imgW="1612800" imgH="253800" progId="Equation.3">
                  <p:embed/>
                </p:oleObj>
              </mc:Choice>
              <mc:Fallback>
                <p:oleObj name="Formel" r:id="rId4" imgW="1612800" imgH="253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54038" y="2439988"/>
                        <a:ext cx="3227387" cy="50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k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83367166"/>
              </p:ext>
            </p:extLst>
          </p:nvPr>
        </p:nvGraphicFramePr>
        <p:xfrm>
          <a:off x="452433" y="3590098"/>
          <a:ext cx="2399564" cy="561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60" name="Formel" r:id="rId6" imgW="1193760" imgH="279360" progId="Equation.3">
                  <p:embed/>
                </p:oleObj>
              </mc:Choice>
              <mc:Fallback>
                <p:oleObj name="Formel" r:id="rId6" imgW="1193760" imgH="27936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52433" y="3590098"/>
                        <a:ext cx="2399564" cy="561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8" name="Gerade Verbindung mit Pfeil 7"/>
          <p:cNvCxnSpPr/>
          <p:nvPr/>
        </p:nvCxnSpPr>
        <p:spPr>
          <a:xfrm flipH="1" flipV="1">
            <a:off x="7194884" y="4066674"/>
            <a:ext cx="757989" cy="785529"/>
          </a:xfrm>
          <a:prstGeom prst="straightConnector1">
            <a:avLst/>
          </a:prstGeom>
          <a:ln w="3810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feld 10"/>
          <p:cNvSpPr txBox="1"/>
          <p:nvPr/>
        </p:nvSpPr>
        <p:spPr>
          <a:xfrm>
            <a:off x="7965092" y="4852203"/>
            <a:ext cx="9909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  <a:t>person</a:t>
            </a:r>
          </a:p>
        </p:txBody>
      </p:sp>
      <p:cxnSp>
        <p:nvCxnSpPr>
          <p:cNvPr id="12" name="Gerade Verbindung mit Pfeil 11"/>
          <p:cNvCxnSpPr/>
          <p:nvPr/>
        </p:nvCxnSpPr>
        <p:spPr>
          <a:xfrm flipH="1" flipV="1">
            <a:off x="7916778" y="2240351"/>
            <a:ext cx="757989" cy="785529"/>
          </a:xfrm>
          <a:prstGeom prst="straightConnector1">
            <a:avLst/>
          </a:prstGeom>
          <a:ln w="3810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feld 12"/>
          <p:cNvSpPr txBox="1"/>
          <p:nvPr/>
        </p:nvSpPr>
        <p:spPr>
          <a:xfrm>
            <a:off x="8674767" y="3025880"/>
            <a:ext cx="9909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  <a:t>person</a:t>
            </a:r>
          </a:p>
        </p:txBody>
      </p:sp>
      <p:sp>
        <p:nvSpPr>
          <p:cNvPr id="14" name="Textfeld 13"/>
          <p:cNvSpPr txBox="1"/>
          <p:nvPr/>
        </p:nvSpPr>
        <p:spPr>
          <a:xfrm>
            <a:off x="0" y="29242"/>
            <a:ext cx="108140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chemeClr val="tx2">
                    <a:lumMod val="75000"/>
                  </a:schemeClr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  <a:t>People Tracking Using low-cost Thermal Image Cameras</a:t>
            </a:r>
          </a:p>
        </p:txBody>
      </p:sp>
      <p:cxnSp>
        <p:nvCxnSpPr>
          <p:cNvPr id="15" name="Gerader Verbinder 14"/>
          <p:cNvCxnSpPr/>
          <p:nvPr/>
        </p:nvCxnSpPr>
        <p:spPr>
          <a:xfrm>
            <a:off x="360000" y="540000"/>
            <a:ext cx="10094400" cy="1693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Rechteck 15"/>
          <p:cNvSpPr/>
          <p:nvPr/>
        </p:nvSpPr>
        <p:spPr>
          <a:xfrm>
            <a:off x="3970038" y="766722"/>
            <a:ext cx="6761221" cy="615057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74000">
                <a:schemeClr val="bg1"/>
              </a:gs>
              <a:gs pos="83000">
                <a:schemeClr val="bg1"/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hteck 16"/>
          <p:cNvSpPr/>
          <p:nvPr/>
        </p:nvSpPr>
        <p:spPr>
          <a:xfrm>
            <a:off x="3970038" y="5465469"/>
            <a:ext cx="6761221" cy="615057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9000">
                <a:schemeClr val="bg1"/>
              </a:gs>
              <a:gs pos="38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hteck 17"/>
          <p:cNvSpPr/>
          <p:nvPr/>
        </p:nvSpPr>
        <p:spPr>
          <a:xfrm>
            <a:off x="10286440" y="938706"/>
            <a:ext cx="510988" cy="5141820"/>
          </a:xfrm>
          <a:prstGeom prst="rect">
            <a:avLst/>
          </a:prstGeom>
          <a:gradFill>
            <a:gsLst>
              <a:gs pos="0">
                <a:schemeClr val="bg1"/>
              </a:gs>
              <a:gs pos="19000">
                <a:schemeClr val="bg1"/>
              </a:gs>
              <a:gs pos="38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hteck 18"/>
          <p:cNvSpPr/>
          <p:nvPr/>
        </p:nvSpPr>
        <p:spPr>
          <a:xfrm>
            <a:off x="3852545" y="929772"/>
            <a:ext cx="510988" cy="5141820"/>
          </a:xfrm>
          <a:prstGeom prst="rect">
            <a:avLst/>
          </a:prstGeom>
          <a:gradFill>
            <a:gsLst>
              <a:gs pos="0">
                <a:schemeClr val="bg1"/>
              </a:gs>
              <a:gs pos="19000">
                <a:schemeClr val="bg1"/>
              </a:gs>
              <a:gs pos="38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Grafik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8449" y="59868"/>
            <a:ext cx="551901" cy="210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0517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/>
        </p:nvSpPr>
        <p:spPr>
          <a:xfrm>
            <a:off x="3812979" y="741872"/>
            <a:ext cx="182551" cy="54001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0038" y="841132"/>
            <a:ext cx="6728320" cy="5013810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186976" y="1343210"/>
            <a:ext cx="201048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chemeClr val="tx2">
                    <a:lumMod val="75000"/>
                  </a:schemeClr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  <a:t>Segmentation</a:t>
            </a:r>
            <a:br>
              <a:rPr lang="de-DE" sz="2200" dirty="0">
                <a:solidFill>
                  <a:schemeClr val="tx2">
                    <a:lumMod val="75000"/>
                  </a:schemeClr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</a:br>
            <a:endParaRPr lang="en-US" sz="2200" dirty="0">
              <a:solidFill>
                <a:schemeClr val="tx2">
                  <a:lumMod val="75000"/>
                </a:schemeClr>
              </a:solidFill>
              <a:latin typeface="Adobe Heiti Std R" panose="020B0400000000000000" pitchFamily="34" charset="-128"/>
              <a:ea typeface="Adobe Heiti Std R" panose="020B0400000000000000" pitchFamily="34" charset="-128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186976" y="2475642"/>
            <a:ext cx="3751348" cy="34778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  <a:t>Percept given by pixel blob  </a:t>
            </a:r>
            <a:br>
              <a:rPr lang="en-US" sz="2000" dirty="0">
                <a:solidFill>
                  <a:schemeClr val="tx2">
                    <a:lumMod val="75000"/>
                  </a:schemeClr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</a:b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  <a:t>showing thermal contrast </a:t>
            </a:r>
            <a:br>
              <a:rPr lang="en-US" sz="2000" dirty="0">
                <a:solidFill>
                  <a:schemeClr val="tx2">
                    <a:lumMod val="75000"/>
                  </a:schemeClr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</a:b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  <a:t>against background</a:t>
            </a:r>
            <a:br>
              <a:rPr lang="en-US" sz="2000" dirty="0">
                <a:solidFill>
                  <a:schemeClr val="tx2">
                    <a:lumMod val="75000"/>
                  </a:schemeClr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</a:br>
            <a:endParaRPr lang="en-US" sz="2000" dirty="0">
              <a:solidFill>
                <a:schemeClr val="tx2">
                  <a:lumMod val="75000"/>
                </a:schemeClr>
              </a:solidFill>
              <a:latin typeface="Adobe Heiti Std R" panose="020B0400000000000000" pitchFamily="34" charset="-128"/>
              <a:ea typeface="Adobe Heiti Std R" panose="020B0400000000000000" pitchFamily="34" charset="-128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  <a:t>Percept contains</a:t>
            </a:r>
            <a:br>
              <a:rPr lang="en-US" sz="2000" dirty="0">
                <a:solidFill>
                  <a:schemeClr val="tx2">
                    <a:lumMod val="75000"/>
                  </a:schemeClr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</a:br>
            <a:endParaRPr lang="en-US" sz="2000" dirty="0">
              <a:solidFill>
                <a:schemeClr val="tx2">
                  <a:lumMod val="75000"/>
                </a:schemeClr>
              </a:solidFill>
              <a:latin typeface="Adobe Heiti Std R" panose="020B0400000000000000" pitchFamily="34" charset="-128"/>
              <a:ea typeface="Adobe Heiti Std R" panose="020B0400000000000000" pitchFamily="34" charset="-128"/>
            </a:endParaRPr>
          </a:p>
          <a:p>
            <a:pPr marL="763113" lvl="1" indent="-342900">
              <a:buFont typeface="Symbol" panose="05050102010706020507" pitchFamily="18" charset="2"/>
              <a:buChar char="-"/>
            </a:pP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  <a:t>Pixel elements</a:t>
            </a:r>
            <a:br>
              <a:rPr lang="en-US" sz="2000" dirty="0">
                <a:solidFill>
                  <a:schemeClr val="tx2">
                    <a:lumMod val="75000"/>
                  </a:schemeClr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</a:br>
            <a:endParaRPr lang="en-US" sz="2000" dirty="0">
              <a:solidFill>
                <a:schemeClr val="tx2">
                  <a:lumMod val="75000"/>
                </a:schemeClr>
              </a:solidFill>
              <a:latin typeface="Adobe Heiti Std R" panose="020B0400000000000000" pitchFamily="34" charset="-128"/>
              <a:ea typeface="Adobe Heiti Std R" panose="020B0400000000000000" pitchFamily="34" charset="-128"/>
            </a:endParaRPr>
          </a:p>
          <a:p>
            <a:pPr marL="763113" lvl="1" indent="-342900">
              <a:buFont typeface="Symbol" panose="05050102010706020507" pitchFamily="18" charset="2"/>
              <a:buChar char="-"/>
            </a:pP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  <a:t>Center coordinates</a:t>
            </a:r>
            <a:br>
              <a:rPr lang="en-US" sz="2000" dirty="0">
                <a:solidFill>
                  <a:schemeClr val="tx2">
                    <a:lumMod val="75000"/>
                  </a:schemeClr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</a:br>
            <a:endParaRPr lang="en-US" sz="2000" dirty="0">
              <a:solidFill>
                <a:schemeClr val="tx2">
                  <a:lumMod val="75000"/>
                </a:schemeClr>
              </a:solidFill>
              <a:latin typeface="Adobe Heiti Std R" panose="020B0400000000000000" pitchFamily="34" charset="-128"/>
              <a:ea typeface="Adobe Heiti Std R" panose="020B0400000000000000" pitchFamily="34" charset="-128"/>
            </a:endParaRPr>
          </a:p>
          <a:p>
            <a:pPr marL="763113" lvl="1" indent="-342900">
              <a:buFont typeface="Symbol" panose="05050102010706020507" pitchFamily="18" charset="2"/>
              <a:buChar char="-"/>
            </a:pP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  <a:t>Radius</a:t>
            </a:r>
            <a:endParaRPr lang="en-GB" dirty="0"/>
          </a:p>
        </p:txBody>
      </p:sp>
      <p:cxnSp>
        <p:nvCxnSpPr>
          <p:cNvPr id="8" name="Gerade Verbindung mit Pfeil 7"/>
          <p:cNvCxnSpPr/>
          <p:nvPr/>
        </p:nvCxnSpPr>
        <p:spPr>
          <a:xfrm flipH="1" flipV="1">
            <a:off x="7194884" y="4066674"/>
            <a:ext cx="757989" cy="785529"/>
          </a:xfrm>
          <a:prstGeom prst="straightConnector1">
            <a:avLst/>
          </a:prstGeom>
          <a:ln w="3810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feld 8"/>
          <p:cNvSpPr txBox="1"/>
          <p:nvPr/>
        </p:nvSpPr>
        <p:spPr>
          <a:xfrm>
            <a:off x="7965092" y="4852203"/>
            <a:ext cx="9909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  <a:t>person</a:t>
            </a:r>
          </a:p>
        </p:txBody>
      </p:sp>
      <p:cxnSp>
        <p:nvCxnSpPr>
          <p:cNvPr id="10" name="Gerade Verbindung mit Pfeil 9"/>
          <p:cNvCxnSpPr/>
          <p:nvPr/>
        </p:nvCxnSpPr>
        <p:spPr>
          <a:xfrm flipH="1" flipV="1">
            <a:off x="7916778" y="2240351"/>
            <a:ext cx="757989" cy="785529"/>
          </a:xfrm>
          <a:prstGeom prst="straightConnector1">
            <a:avLst/>
          </a:prstGeom>
          <a:ln w="3810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feld 10"/>
          <p:cNvSpPr txBox="1"/>
          <p:nvPr/>
        </p:nvSpPr>
        <p:spPr>
          <a:xfrm>
            <a:off x="8674767" y="3025880"/>
            <a:ext cx="9909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  <a:t>person</a:t>
            </a:r>
          </a:p>
        </p:txBody>
      </p:sp>
      <p:cxnSp>
        <p:nvCxnSpPr>
          <p:cNvPr id="3" name="Gerader Verbinder 2"/>
          <p:cNvCxnSpPr/>
          <p:nvPr/>
        </p:nvCxnSpPr>
        <p:spPr>
          <a:xfrm flipH="1" flipV="1">
            <a:off x="6943725" y="3381375"/>
            <a:ext cx="4763" cy="266700"/>
          </a:xfrm>
          <a:prstGeom prst="line">
            <a:avLst/>
          </a:prstGeom>
          <a:ln>
            <a:solidFill>
              <a:srgbClr val="00B050"/>
            </a:solidFill>
            <a:prstDash val="lgDash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3" name="Gerader Verbinder 12"/>
          <p:cNvCxnSpPr/>
          <p:nvPr/>
        </p:nvCxnSpPr>
        <p:spPr>
          <a:xfrm flipH="1" flipV="1">
            <a:off x="4403099" y="3637194"/>
            <a:ext cx="2540626" cy="15645"/>
          </a:xfrm>
          <a:prstGeom prst="line">
            <a:avLst/>
          </a:prstGeom>
          <a:ln>
            <a:solidFill>
              <a:srgbClr val="00B050"/>
            </a:solidFill>
            <a:prstDash val="lgDash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5" name="Gerader Verbinder 14"/>
          <p:cNvCxnSpPr/>
          <p:nvPr/>
        </p:nvCxnSpPr>
        <p:spPr>
          <a:xfrm>
            <a:off x="7581900" y="1990725"/>
            <a:ext cx="9525" cy="1400175"/>
          </a:xfrm>
          <a:prstGeom prst="line">
            <a:avLst/>
          </a:prstGeom>
          <a:ln>
            <a:solidFill>
              <a:srgbClr val="00B050"/>
            </a:solidFill>
            <a:prstDash val="lgDash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8" name="Gerader Verbinder 17"/>
          <p:cNvCxnSpPr/>
          <p:nvPr/>
        </p:nvCxnSpPr>
        <p:spPr>
          <a:xfrm flipH="1">
            <a:off x="4438142" y="1981200"/>
            <a:ext cx="3143759" cy="4763"/>
          </a:xfrm>
          <a:prstGeom prst="line">
            <a:avLst/>
          </a:prstGeom>
          <a:ln>
            <a:solidFill>
              <a:srgbClr val="00B05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0" name="Objek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93726100"/>
              </p:ext>
            </p:extLst>
          </p:nvPr>
        </p:nvGraphicFramePr>
        <p:xfrm>
          <a:off x="6784975" y="3180042"/>
          <a:ext cx="317500" cy="20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23" name="Formel" r:id="rId4" imgW="317160" imgH="203040" progId="Equation.3">
                  <p:embed/>
                </p:oleObj>
              </mc:Choice>
              <mc:Fallback>
                <p:oleObj name="Formel" r:id="rId4" imgW="317160" imgH="20304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784975" y="3180042"/>
                        <a:ext cx="317500" cy="203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Objekt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97863042"/>
              </p:ext>
            </p:extLst>
          </p:nvPr>
        </p:nvGraphicFramePr>
        <p:xfrm>
          <a:off x="4438142" y="3408016"/>
          <a:ext cx="330200" cy="20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24" name="Formel" r:id="rId6" imgW="330120" imgH="203040" progId="Equation.3">
                  <p:embed/>
                </p:oleObj>
              </mc:Choice>
              <mc:Fallback>
                <p:oleObj name="Formel" r:id="rId6" imgW="330120" imgH="203040" progId="Equation.3">
                  <p:embed/>
                  <p:pic>
                    <p:nvPicPr>
                      <p:cNvPr id="20" name="Objekt 19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438142" y="3408016"/>
                        <a:ext cx="330200" cy="203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Objekt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45374286"/>
              </p:ext>
            </p:extLst>
          </p:nvPr>
        </p:nvGraphicFramePr>
        <p:xfrm>
          <a:off x="4403099" y="1787525"/>
          <a:ext cx="342900" cy="20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25" name="Formel" r:id="rId8" imgW="342720" imgH="203040" progId="Equation.3">
                  <p:embed/>
                </p:oleObj>
              </mc:Choice>
              <mc:Fallback>
                <p:oleObj name="Formel" r:id="rId8" imgW="342720" imgH="203040" progId="Equation.3">
                  <p:embed/>
                  <p:pic>
                    <p:nvPicPr>
                      <p:cNvPr id="21" name="Objekt 20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4403099" y="1787525"/>
                        <a:ext cx="342900" cy="203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kt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55742194"/>
              </p:ext>
            </p:extLst>
          </p:nvPr>
        </p:nvGraphicFramePr>
        <p:xfrm>
          <a:off x="7586663" y="3376613"/>
          <a:ext cx="342900" cy="20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26" name="Formel" r:id="rId10" imgW="342720" imgH="203040" progId="Equation.3">
                  <p:embed/>
                </p:oleObj>
              </mc:Choice>
              <mc:Fallback>
                <p:oleObj name="Formel" r:id="rId10" imgW="342720" imgH="203040" progId="Equation.3">
                  <p:embed/>
                  <p:pic>
                    <p:nvPicPr>
                      <p:cNvPr id="20" name="Objekt 19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7586663" y="3376613"/>
                        <a:ext cx="342900" cy="203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5" name="Gerader Verbinder 24"/>
          <p:cNvCxnSpPr/>
          <p:nvPr/>
        </p:nvCxnSpPr>
        <p:spPr>
          <a:xfrm>
            <a:off x="6943725" y="3652838"/>
            <a:ext cx="452438" cy="226218"/>
          </a:xfrm>
          <a:prstGeom prst="line">
            <a:avLst/>
          </a:prstGeom>
          <a:ln>
            <a:solidFill>
              <a:srgbClr val="00B05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6" name="Objekt 2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26871179"/>
              </p:ext>
            </p:extLst>
          </p:nvPr>
        </p:nvGraphicFramePr>
        <p:xfrm>
          <a:off x="7408863" y="3790950"/>
          <a:ext cx="317500" cy="20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27" name="Formel" r:id="rId12" imgW="317160" imgH="203040" progId="Equation.3">
                  <p:embed/>
                </p:oleObj>
              </mc:Choice>
              <mc:Fallback>
                <p:oleObj name="Formel" r:id="rId12" imgW="317160" imgH="203040" progId="Equation.3">
                  <p:embed/>
                  <p:pic>
                    <p:nvPicPr>
                      <p:cNvPr id="23" name="Objekt 22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7408863" y="3790950"/>
                        <a:ext cx="317500" cy="203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8" name="Gerader Verbinder 27"/>
          <p:cNvCxnSpPr/>
          <p:nvPr/>
        </p:nvCxnSpPr>
        <p:spPr>
          <a:xfrm flipV="1">
            <a:off x="7581900" y="1849056"/>
            <a:ext cx="106584" cy="132144"/>
          </a:xfrm>
          <a:prstGeom prst="line">
            <a:avLst/>
          </a:prstGeom>
          <a:ln>
            <a:solidFill>
              <a:srgbClr val="00B05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9" name="Objekt 2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68688622"/>
              </p:ext>
            </p:extLst>
          </p:nvPr>
        </p:nvGraphicFramePr>
        <p:xfrm>
          <a:off x="7691553" y="1651890"/>
          <a:ext cx="330200" cy="20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28" name="Formel" r:id="rId14" imgW="330120" imgH="203040" progId="Equation.3">
                  <p:embed/>
                </p:oleObj>
              </mc:Choice>
              <mc:Fallback>
                <p:oleObj name="Formel" r:id="rId14" imgW="330120" imgH="203040" progId="Equation.3">
                  <p:embed/>
                  <p:pic>
                    <p:nvPicPr>
                      <p:cNvPr id="26" name="Objekt 25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7691553" y="1651890"/>
                        <a:ext cx="330200" cy="203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" name="Textfeld 23"/>
          <p:cNvSpPr txBox="1"/>
          <p:nvPr/>
        </p:nvSpPr>
        <p:spPr>
          <a:xfrm>
            <a:off x="0" y="29242"/>
            <a:ext cx="108140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chemeClr val="tx2">
                    <a:lumMod val="75000"/>
                  </a:schemeClr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  <a:t>People Tracking Using low-cost Thermal Image Cameras</a:t>
            </a:r>
          </a:p>
        </p:txBody>
      </p:sp>
      <p:cxnSp>
        <p:nvCxnSpPr>
          <p:cNvPr id="27" name="Gerader Verbinder 26"/>
          <p:cNvCxnSpPr/>
          <p:nvPr/>
        </p:nvCxnSpPr>
        <p:spPr>
          <a:xfrm>
            <a:off x="360000" y="540000"/>
            <a:ext cx="10094400" cy="1693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0" name="Rechteck 29"/>
          <p:cNvSpPr/>
          <p:nvPr/>
        </p:nvSpPr>
        <p:spPr>
          <a:xfrm>
            <a:off x="3970038" y="766722"/>
            <a:ext cx="6761221" cy="615057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74000">
                <a:schemeClr val="bg1"/>
              </a:gs>
              <a:gs pos="83000">
                <a:schemeClr val="bg1"/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hteck 30"/>
          <p:cNvSpPr/>
          <p:nvPr/>
        </p:nvSpPr>
        <p:spPr>
          <a:xfrm>
            <a:off x="3970038" y="5465469"/>
            <a:ext cx="6761221" cy="615057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9000">
                <a:schemeClr val="bg1"/>
              </a:gs>
              <a:gs pos="38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hteck 31"/>
          <p:cNvSpPr/>
          <p:nvPr/>
        </p:nvSpPr>
        <p:spPr>
          <a:xfrm>
            <a:off x="10286440" y="938706"/>
            <a:ext cx="510988" cy="5141820"/>
          </a:xfrm>
          <a:prstGeom prst="rect">
            <a:avLst/>
          </a:prstGeom>
          <a:gradFill>
            <a:gsLst>
              <a:gs pos="0">
                <a:schemeClr val="bg1"/>
              </a:gs>
              <a:gs pos="19000">
                <a:schemeClr val="bg1"/>
              </a:gs>
              <a:gs pos="38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hteck 32"/>
          <p:cNvSpPr/>
          <p:nvPr/>
        </p:nvSpPr>
        <p:spPr>
          <a:xfrm>
            <a:off x="3852545" y="929772"/>
            <a:ext cx="510988" cy="5141820"/>
          </a:xfrm>
          <a:prstGeom prst="rect">
            <a:avLst/>
          </a:prstGeom>
          <a:gradFill>
            <a:gsLst>
              <a:gs pos="0">
                <a:schemeClr val="bg1"/>
              </a:gs>
              <a:gs pos="19000">
                <a:schemeClr val="bg1"/>
              </a:gs>
              <a:gs pos="38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" name="Grafik 34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8449" y="59868"/>
            <a:ext cx="551901" cy="210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949722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307</Words>
  <Application>Microsoft Office PowerPoint</Application>
  <PresentationFormat>Benutzerdefiniert</PresentationFormat>
  <Paragraphs>130</Paragraphs>
  <Slides>18</Slides>
  <Notes>0</Notes>
  <HiddenSlides>0</HiddenSlides>
  <MMClips>1</MMClips>
  <ScaleCrop>false</ScaleCrop>
  <HeadingPairs>
    <vt:vector size="8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1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18</vt:i4>
      </vt:variant>
    </vt:vector>
  </HeadingPairs>
  <TitlesOfParts>
    <vt:vector size="26" baseType="lpstr">
      <vt:lpstr>Adobe Heiti Std R</vt:lpstr>
      <vt:lpstr>ＭＳ Ｐゴシック</vt:lpstr>
      <vt:lpstr>Arial</vt:lpstr>
      <vt:lpstr>Calibri</vt:lpstr>
      <vt:lpstr>Calibri Light</vt:lpstr>
      <vt:lpstr>Symbol</vt:lpstr>
      <vt:lpstr>Office</vt:lpstr>
      <vt:lpstr>Formel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Christian Mandel</dc:creator>
  <cp:lastModifiedBy>Christian Mandel</cp:lastModifiedBy>
  <cp:revision>172</cp:revision>
  <dcterms:created xsi:type="dcterms:W3CDTF">2015-11-13T13:52:39Z</dcterms:created>
  <dcterms:modified xsi:type="dcterms:W3CDTF">2016-05-18T10:23:50Z</dcterms:modified>
</cp:coreProperties>
</file>