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80" r:id="rId7"/>
    <p:sldId id="259" r:id="rId8"/>
    <p:sldId id="260" r:id="rId9"/>
    <p:sldId id="264" r:id="rId10"/>
    <p:sldId id="276" r:id="rId11"/>
    <p:sldId id="279" r:id="rId12"/>
    <p:sldId id="271" r:id="rId13"/>
    <p:sldId id="277" r:id="rId14"/>
    <p:sldId id="282" r:id="rId15"/>
    <p:sldId id="283" r:id="rId16"/>
    <p:sldId id="278" r:id="rId17"/>
    <p:sldId id="281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</c:f>
              <c:strCache>
                <c:ptCount val="1"/>
                <c:pt idx="0">
                  <c:v>v[m/s]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0.18000000000000016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Tabelle1!$A$2</c:f>
              <c:strCache>
                <c:ptCount val="1"/>
                <c:pt idx="0">
                  <c:v>v[m/s]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Tabelle1!$A$2</c:f>
              <c:strCache>
                <c:ptCount val="1"/>
                <c:pt idx="0">
                  <c:v>v[m/s]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0.21000000000000016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FF37CB"/>
            </a:solidFill>
          </c:spPr>
          <c:cat>
            <c:strRef>
              <c:f>Tabelle1!$A$2</c:f>
              <c:strCache>
                <c:ptCount val="1"/>
                <c:pt idx="0">
                  <c:v>v[m/s]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0.18000000000000016</c:v>
                </c:pt>
              </c:numCache>
            </c:numRef>
          </c:val>
        </c:ser>
        <c:axId val="39774464"/>
        <c:axId val="39858176"/>
      </c:barChart>
      <c:catAx>
        <c:axId val="39774464"/>
        <c:scaling>
          <c:orientation val="minMax"/>
        </c:scaling>
        <c:axPos val="b"/>
        <c:tickLblPos val="nextTo"/>
        <c:crossAx val="39858176"/>
        <c:crosses val="autoZero"/>
        <c:auto val="1"/>
        <c:lblAlgn val="ctr"/>
        <c:lblOffset val="100"/>
      </c:catAx>
      <c:valAx>
        <c:axId val="39858176"/>
        <c:scaling>
          <c:orientation val="minMax"/>
        </c:scaling>
        <c:axPos val="l"/>
        <c:majorGridlines/>
        <c:numFmt formatCode="General" sourceLinked="1"/>
        <c:tickLblPos val="nextTo"/>
        <c:crossAx val="39774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</c:f>
              <c:strCache>
                <c:ptCount val="1"/>
                <c:pt idx="0">
                  <c:v>c/l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Tabelle1!$A$2</c:f>
              <c:strCache>
                <c:ptCount val="1"/>
                <c:pt idx="0">
                  <c:v>c/l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Tabelle1!$A$2</c:f>
              <c:strCache>
                <c:ptCount val="1"/>
                <c:pt idx="0">
                  <c:v>c/l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3.07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dPt>
            <c:idx val="0"/>
            <c:spPr>
              <a:solidFill>
                <a:srgbClr val="FF37CB"/>
              </a:solidFill>
            </c:spPr>
          </c:dPt>
          <c:cat>
            <c:strRef>
              <c:f>Tabelle1!$A$2</c:f>
              <c:strCache>
                <c:ptCount val="1"/>
                <c:pt idx="0">
                  <c:v>c/l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9.3700000000000028</c:v>
                </c:pt>
              </c:numCache>
            </c:numRef>
          </c:val>
        </c:ser>
        <c:axId val="39946112"/>
        <c:axId val="39947648"/>
      </c:barChart>
      <c:catAx>
        <c:axId val="39946112"/>
        <c:scaling>
          <c:orientation val="minMax"/>
        </c:scaling>
        <c:axPos val="b"/>
        <c:tickLblPos val="nextTo"/>
        <c:crossAx val="39947648"/>
        <c:crosses val="autoZero"/>
        <c:auto val="1"/>
        <c:lblAlgn val="ctr"/>
        <c:lblOffset val="100"/>
      </c:catAx>
      <c:valAx>
        <c:axId val="39947648"/>
        <c:scaling>
          <c:orientation val="minMax"/>
        </c:scaling>
        <c:axPos val="l"/>
        <c:majorGridlines/>
        <c:numFmt formatCode="General" sourceLinked="1"/>
        <c:tickLblPos val="nextTo"/>
        <c:crossAx val="39946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</c:f>
              <c:strCache>
                <c:ptCount val="1"/>
                <c:pt idx="0">
                  <c:v>e/l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0.63000000000000078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Tabelle1!$A$2</c:f>
              <c:strCache>
                <c:ptCount val="1"/>
                <c:pt idx="0">
                  <c:v>e/l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Tabelle1!$A$2</c:f>
              <c:strCache>
                <c:ptCount val="1"/>
                <c:pt idx="0">
                  <c:v>e/l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0.69000000000000061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FF37CB"/>
            </a:solidFill>
          </c:spPr>
          <c:cat>
            <c:strRef>
              <c:f>Tabelle1!$A$2</c:f>
              <c:strCache>
                <c:ptCount val="1"/>
                <c:pt idx="0">
                  <c:v>e/l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1.21</c:v>
                </c:pt>
              </c:numCache>
            </c:numRef>
          </c:val>
        </c:ser>
        <c:axId val="39797888"/>
        <c:axId val="39799424"/>
      </c:barChart>
      <c:catAx>
        <c:axId val="39797888"/>
        <c:scaling>
          <c:orientation val="minMax"/>
        </c:scaling>
        <c:axPos val="b"/>
        <c:tickLblPos val="nextTo"/>
        <c:crossAx val="39799424"/>
        <c:crosses val="autoZero"/>
        <c:auto val="1"/>
        <c:lblAlgn val="ctr"/>
        <c:lblOffset val="100"/>
      </c:catAx>
      <c:valAx>
        <c:axId val="39799424"/>
        <c:scaling>
          <c:orientation val="minMax"/>
        </c:scaling>
        <c:axPos val="l"/>
        <c:majorGridlines/>
        <c:numFmt formatCode="General" sourceLinked="1"/>
        <c:tickLblPos val="nextTo"/>
        <c:crossAx val="39797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2.8300000000000001E-3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1.2100000000000018E-4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Tabelle1!$A$2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4.0000000000000053E-3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FF37CB"/>
            </a:solidFill>
          </c:spPr>
          <c:cat>
            <c:strRef>
              <c:f>Tabelle1!$A$2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1.2000000000000014E-4</c:v>
                </c:pt>
              </c:numCache>
            </c:numRef>
          </c:val>
        </c:ser>
        <c:axId val="40763392"/>
        <c:axId val="40764928"/>
      </c:barChart>
      <c:catAx>
        <c:axId val="40763392"/>
        <c:scaling>
          <c:orientation val="minMax"/>
        </c:scaling>
        <c:axPos val="b"/>
        <c:numFmt formatCode="General" sourceLinked="1"/>
        <c:tickLblPos val="nextTo"/>
        <c:crossAx val="40764928"/>
        <c:crosses val="autoZero"/>
        <c:auto val="1"/>
        <c:lblAlgn val="ctr"/>
        <c:lblOffset val="100"/>
      </c:catAx>
      <c:valAx>
        <c:axId val="40764928"/>
        <c:scaling>
          <c:orientation val="minMax"/>
        </c:scaling>
        <c:axPos val="l"/>
        <c:majorGridlines/>
        <c:numFmt formatCode="General" sourceLinked="1"/>
        <c:tickLblPos val="nextTo"/>
        <c:crossAx val="40763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/>
          <p:cNvSpPr txBox="1"/>
          <p:nvPr userDrawn="1"/>
        </p:nvSpPr>
        <p:spPr>
          <a:xfrm>
            <a:off x="7034128" y="3645024"/>
            <a:ext cx="2109872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Christian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Mandel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Thomas Röfer</a:t>
            </a:r>
            <a:endParaRPr lang="en-US" sz="1800" baseline="30000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Insa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Lohmüller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15"/>
          <p:cNvSpPr txBox="1"/>
          <p:nvPr userDrawn="1"/>
        </p:nvSpPr>
        <p:spPr>
          <a:xfrm>
            <a:off x="0" y="98072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On the Clinical Evaluation of </a:t>
            </a:r>
            <a:br>
              <a:rPr lang="en-US" sz="2400" b="1" dirty="0" smtClean="0">
                <a:latin typeface="+mn-lt"/>
                <a:cs typeface="+mn-cs"/>
              </a:rPr>
            </a:br>
            <a:r>
              <a:rPr lang="en-US" sz="2400" b="1" dirty="0" smtClean="0">
                <a:latin typeface="+mn-lt"/>
                <a:cs typeface="+mn-cs"/>
              </a:rPr>
              <a:t>Smart Driving Assistance for Power Wheelchairs</a:t>
            </a:r>
            <a:endParaRPr lang="en-US" sz="2400" b="1" dirty="0">
              <a:latin typeface="+mn-lt"/>
              <a:cs typeface="+mn-cs"/>
            </a:endParaRPr>
          </a:p>
        </p:txBody>
      </p:sp>
      <p:grpSp>
        <p:nvGrpSpPr>
          <p:cNvPr id="10" name="Gruppieren 20"/>
          <p:cNvGrpSpPr>
            <a:grpSpLocks noChangeAspect="1"/>
          </p:cNvGrpSpPr>
          <p:nvPr userDrawn="1"/>
        </p:nvGrpSpPr>
        <p:grpSpPr bwMode="auto">
          <a:xfrm>
            <a:off x="51048" y="6192955"/>
            <a:ext cx="2832928" cy="539506"/>
            <a:chOff x="4736301" y="6009435"/>
            <a:chExt cx="4317203" cy="822307"/>
          </a:xfrm>
        </p:grpSpPr>
        <p:grpSp>
          <p:nvGrpSpPr>
            <p:cNvPr id="11" name="Gruppieren 18"/>
            <p:cNvGrpSpPr>
              <a:grpSpLocks/>
            </p:cNvGrpSpPr>
            <p:nvPr userDrawn="1"/>
          </p:nvGrpSpPr>
          <p:grpSpPr bwMode="auto">
            <a:xfrm>
              <a:off x="4736301" y="6009435"/>
              <a:ext cx="4227695" cy="822307"/>
              <a:chOff x="4736301" y="6009435"/>
              <a:chExt cx="4227695" cy="822307"/>
            </a:xfrm>
          </p:grpSpPr>
          <p:pic>
            <p:nvPicPr>
              <p:cNvPr id="13" name="Grafik 15" descr="Logo Uni_Bremen.jp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24000" y="6072184"/>
                <a:ext cx="4139996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hteck 16"/>
              <p:cNvSpPr/>
              <p:nvPr userDrawn="1"/>
            </p:nvSpPr>
            <p:spPr>
              <a:xfrm>
                <a:off x="4736301" y="6009435"/>
                <a:ext cx="101581" cy="8223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2" name="Rechteck 19"/>
            <p:cNvSpPr/>
            <p:nvPr userDrawn="1"/>
          </p:nvSpPr>
          <p:spPr>
            <a:xfrm>
              <a:off x="4834708" y="6034834"/>
              <a:ext cx="4218796" cy="4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26" name="Picture 2" descr="C:\Users\Christian Mandel\Papers\T2 Final Evaluation\IROS2012 workshop\Talk\figures\logo_stiftung_friedehorst_223x54_2009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257" y="6151916"/>
            <a:ext cx="2421371" cy="586341"/>
          </a:xfrm>
          <a:prstGeom prst="rect">
            <a:avLst/>
          </a:prstGeom>
          <a:noFill/>
        </p:spPr>
      </p:pic>
      <p:pic>
        <p:nvPicPr>
          <p:cNvPr id="20" name="Grafik 14" descr="corporate identit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 userDrawn="1"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IROS 2012 Workshop on Progress, Challenges and Future Perspectives in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Navigation and Manipulation Assistance for Robotic</a:t>
            </a:r>
            <a:r>
              <a:rPr lang="en-GB" baseline="0" dirty="0" smtClean="0">
                <a:solidFill>
                  <a:schemeClr val="bg1"/>
                </a:solidFill>
              </a:rPr>
              <a:t> Wheelchairs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Grafik 14" descr="spatcog_sfbtr8.eps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187891" y="5933593"/>
            <a:ext cx="2987824" cy="7720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7" descr="corporate identity.jpg"/>
          <p:cNvPicPr>
            <a:picLocks/>
          </p:cNvPicPr>
          <p:nvPr userDrawn="1"/>
        </p:nvPicPr>
        <p:blipFill>
          <a:blip r:embed="rId2" cstate="print">
            <a:lum bright="3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5"/>
          <p:cNvSpPr txBox="1"/>
          <p:nvPr userDrawn="1"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On the Clinical Evaluation of </a:t>
            </a:r>
            <a:br>
              <a:rPr lang="en-US" sz="2400" b="1" dirty="0" smtClean="0">
                <a:latin typeface="+mn-lt"/>
                <a:cs typeface="+mn-cs"/>
              </a:rPr>
            </a:br>
            <a:r>
              <a:rPr lang="en-US" sz="2400" b="1" dirty="0" smtClean="0">
                <a:latin typeface="+mn-lt"/>
                <a:cs typeface="+mn-cs"/>
              </a:rPr>
              <a:t>Smart Driving Assistance for Power Wheelchairs</a:t>
            </a:r>
            <a:endParaRPr lang="en-US" sz="2400" b="1"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5B44-D9AC-47BA-AA1D-EB361934E97D}" type="datetimeFigureOut">
              <a:rPr lang="en-GB" smtClean="0"/>
              <a:pPr/>
              <a:t>15/10/2012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511-8B54-4641-A51B-318C8BD0F49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6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Evaluation IV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2474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Criteria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Average velocity:	 		</a:t>
            </a:r>
            <a:r>
              <a:rPr lang="en-US" b="1" dirty="0" smtClean="0">
                <a:latin typeface="Calibri" pitchFamily="34" charset="0"/>
              </a:rPr>
              <a:t>v 	[m/s]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Average number of collisions per lap:	</a:t>
            </a:r>
            <a:r>
              <a:rPr lang="en-US" b="1" dirty="0" smtClean="0">
                <a:latin typeface="Calibri" pitchFamily="34" charset="0"/>
              </a:rPr>
              <a:t>c/l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Average number of falsely executed,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aborted,  disregarded obstacles per lap:	</a:t>
            </a:r>
            <a:r>
              <a:rPr lang="en-US" b="1" dirty="0" smtClean="0">
                <a:latin typeface="Calibri" pitchFamily="34" charset="0"/>
              </a:rPr>
              <a:t>e/l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Entropy rate of controller histogram: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897438" y="3402013"/>
          <a:ext cx="3495675" cy="792162"/>
        </p:xfrm>
        <a:graphic>
          <a:graphicData uri="http://schemas.openxmlformats.org/presentationml/2006/ole">
            <p:oleObj spid="_x0000_s1026" name="Formel" r:id="rId3" imgW="1904760" imgH="431640" progId="Equation.3">
              <p:embed/>
            </p:oleObj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613457" y="3512956"/>
            <a:ext cx="4877967" cy="3235087"/>
            <a:chOff x="613457" y="3512956"/>
            <a:chExt cx="4877967" cy="3235087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613457" y="3512956"/>
              <a:ext cx="4877967" cy="3235087"/>
              <a:chOff x="613457" y="3512956"/>
              <a:chExt cx="4877967" cy="3235087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4884515" y="3512956"/>
                <a:ext cx="606909" cy="611891"/>
              </a:xfrm>
              <a:prstGeom prst="ellips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613457" y="4132163"/>
                <a:ext cx="3136739" cy="2615880"/>
                <a:chOff x="625032" y="4213185"/>
                <a:chExt cx="3136739" cy="2615880"/>
              </a:xfrm>
            </p:grpSpPr>
            <p:sp>
              <p:nvSpPr>
                <p:cNvPr id="9" name="Textfeld 8"/>
                <p:cNvSpPr txBox="1"/>
                <p:nvPr/>
              </p:nvSpPr>
              <p:spPr>
                <a:xfrm>
                  <a:off x="1608550" y="6017938"/>
                  <a:ext cx="133183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high clustering </a:t>
                  </a:r>
                </a:p>
                <a:p>
                  <a:pPr algn="ctr"/>
                  <a:r>
                    <a:rPr lang="en-GB" sz="1400" dirty="0" smtClean="0">
                      <a:sym typeface="Wingdings" pitchFamily="2" charset="2"/>
                    </a:rPr>
                    <a:t> </a:t>
                  </a:r>
                </a:p>
                <a:p>
                  <a:pPr algn="ctr"/>
                  <a:r>
                    <a:rPr lang="en-GB" sz="1400" dirty="0" smtClean="0">
                      <a:sym typeface="Wingdings" pitchFamily="2" charset="2"/>
                    </a:rPr>
                    <a:t>low challenges</a:t>
                  </a:r>
                  <a:endParaRPr lang="en-GB" sz="1400" dirty="0"/>
                </a:p>
              </p:txBody>
            </p:sp>
            <p:sp>
              <p:nvSpPr>
                <p:cNvPr id="10" name="Textfeld 9"/>
                <p:cNvSpPr txBox="1"/>
                <p:nvPr/>
              </p:nvSpPr>
              <p:spPr>
                <a:xfrm>
                  <a:off x="1565772" y="4244527"/>
                  <a:ext cx="130849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low clustering </a:t>
                  </a:r>
                </a:p>
                <a:p>
                  <a:pPr algn="ctr"/>
                  <a:r>
                    <a:rPr lang="en-GB" sz="1400" dirty="0" smtClean="0">
                      <a:sym typeface="Wingdings" pitchFamily="2" charset="2"/>
                    </a:rPr>
                    <a:t> </a:t>
                  </a:r>
                  <a:br>
                    <a:rPr lang="en-GB" sz="1400" dirty="0" smtClean="0">
                      <a:sym typeface="Wingdings" pitchFamily="2" charset="2"/>
                    </a:rPr>
                  </a:br>
                  <a:r>
                    <a:rPr lang="en-GB" sz="1400" dirty="0" smtClean="0">
                      <a:sym typeface="Wingdings" pitchFamily="2" charset="2"/>
                    </a:rPr>
                    <a:t>high challenges</a:t>
                  </a:r>
                  <a:endParaRPr lang="en-GB" sz="1400" dirty="0"/>
                </a:p>
              </p:txBody>
            </p:sp>
            <p:graphicFrame>
              <p:nvGraphicFramePr>
                <p:cNvPr id="13" name="Objekt 12"/>
                <p:cNvGraphicFramePr>
                  <a:graphicFrameLocks noChangeAspect="1"/>
                </p:cNvGraphicFramePr>
                <p:nvPr/>
              </p:nvGraphicFramePr>
              <p:xfrm>
                <a:off x="780971" y="4980527"/>
                <a:ext cx="621806" cy="447700"/>
              </p:xfrm>
              <a:graphic>
                <a:graphicData uri="http://schemas.openxmlformats.org/presentationml/2006/ole">
                  <p:oleObj spid="_x0000_s1027" name="Formel" r:id="rId4" imgW="317160" imgH="228600" progId="Equation.3">
                    <p:embed/>
                  </p:oleObj>
                </a:graphicData>
              </a:graphic>
            </p:graphicFrame>
            <p:grpSp>
              <p:nvGrpSpPr>
                <p:cNvPr id="28" name="Gruppieren 27"/>
                <p:cNvGrpSpPr/>
                <p:nvPr/>
              </p:nvGrpSpPr>
              <p:grpSpPr>
                <a:xfrm>
                  <a:off x="1481052" y="4792798"/>
                  <a:ext cx="1581462" cy="792088"/>
                  <a:chOff x="1544486" y="5091073"/>
                  <a:chExt cx="1581462" cy="792088"/>
                </a:xfrm>
              </p:grpSpPr>
              <p:cxnSp>
                <p:nvCxnSpPr>
                  <p:cNvPr id="15" name="Gerade Verbindung mit Pfeil 14"/>
                  <p:cNvCxnSpPr/>
                  <p:nvPr/>
                </p:nvCxnSpPr>
                <p:spPr>
                  <a:xfrm flipV="1">
                    <a:off x="1544486" y="5878712"/>
                    <a:ext cx="1581462" cy="4449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Gerade Verbindung mit Pfeil 15"/>
                  <p:cNvCxnSpPr/>
                  <p:nvPr/>
                </p:nvCxnSpPr>
                <p:spPr>
                  <a:xfrm flipV="1">
                    <a:off x="1544486" y="5091073"/>
                    <a:ext cx="0" cy="7920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Ellipse 25"/>
                <p:cNvSpPr/>
                <p:nvPr/>
              </p:nvSpPr>
              <p:spPr>
                <a:xfrm>
                  <a:off x="625032" y="4213185"/>
                  <a:ext cx="3136739" cy="2615880"/>
                </a:xfrm>
                <a:prstGeom prst="ellipse">
                  <a:avLst/>
                </a:prstGeom>
                <a:noFill/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1" name="Gerade Verbindung 30"/>
              <p:cNvCxnSpPr>
                <a:endCxn id="25" idx="3"/>
              </p:cNvCxnSpPr>
              <p:nvPr/>
            </p:nvCxnSpPr>
            <p:spPr>
              <a:xfrm flipV="1">
                <a:off x="3666926" y="4035238"/>
                <a:ext cx="1306469" cy="950536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ihandform 21"/>
            <p:cNvSpPr/>
            <p:nvPr/>
          </p:nvSpPr>
          <p:spPr>
            <a:xfrm>
              <a:off x="1588883" y="4939420"/>
              <a:ext cx="1077363" cy="919681"/>
            </a:xfrm>
            <a:custGeom>
              <a:avLst/>
              <a:gdLst>
                <a:gd name="connsiteX0" fmla="*/ 0 w 1077363"/>
                <a:gd name="connsiteY0" fmla="*/ 12826 h 919681"/>
                <a:gd name="connsiteX1" fmla="*/ 140329 w 1077363"/>
                <a:gd name="connsiteY1" fmla="*/ 12826 h 919681"/>
                <a:gd name="connsiteX2" fmla="*/ 239917 w 1077363"/>
                <a:gd name="connsiteY2" fmla="*/ 89780 h 919681"/>
                <a:gd name="connsiteX3" fmla="*/ 375719 w 1077363"/>
                <a:gd name="connsiteY3" fmla="*/ 370437 h 919681"/>
                <a:gd name="connsiteX4" fmla="*/ 552262 w 1077363"/>
                <a:gd name="connsiteY4" fmla="*/ 714469 h 919681"/>
                <a:gd name="connsiteX5" fmla="*/ 715224 w 1077363"/>
                <a:gd name="connsiteY5" fmla="*/ 886485 h 919681"/>
                <a:gd name="connsiteX6" fmla="*/ 1077363 w 1077363"/>
                <a:gd name="connsiteY6" fmla="*/ 913645 h 91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363" h="919681">
                  <a:moveTo>
                    <a:pt x="0" y="12826"/>
                  </a:moveTo>
                  <a:cubicBezTo>
                    <a:pt x="50171" y="6413"/>
                    <a:pt x="100343" y="0"/>
                    <a:pt x="140329" y="12826"/>
                  </a:cubicBezTo>
                  <a:cubicBezTo>
                    <a:pt x="180315" y="25652"/>
                    <a:pt x="200685" y="30178"/>
                    <a:pt x="239917" y="89780"/>
                  </a:cubicBezTo>
                  <a:cubicBezTo>
                    <a:pt x="279149" y="149382"/>
                    <a:pt x="323662" y="266322"/>
                    <a:pt x="375719" y="370437"/>
                  </a:cubicBezTo>
                  <a:cubicBezTo>
                    <a:pt x="427777" y="474552"/>
                    <a:pt x="495678" y="628461"/>
                    <a:pt x="552262" y="714469"/>
                  </a:cubicBezTo>
                  <a:cubicBezTo>
                    <a:pt x="608846" y="800477"/>
                    <a:pt x="627707" y="853289"/>
                    <a:pt x="715224" y="886485"/>
                  </a:cubicBezTo>
                  <a:cubicBezTo>
                    <a:pt x="802741" y="919681"/>
                    <a:pt x="940052" y="916663"/>
                    <a:pt x="1077363" y="913645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343691" y="3890612"/>
            <a:ext cx="1815948" cy="2278694"/>
            <a:chOff x="4343691" y="3890612"/>
            <a:chExt cx="1815948" cy="2278694"/>
          </a:xfrm>
        </p:grpSpPr>
        <p:sp>
          <p:nvSpPr>
            <p:cNvPr id="27" name="Ellipse 26"/>
            <p:cNvSpPr/>
            <p:nvPr/>
          </p:nvSpPr>
          <p:spPr>
            <a:xfrm>
              <a:off x="5914662" y="3890612"/>
              <a:ext cx="244977" cy="254333"/>
            </a:xfrm>
            <a:prstGeom prst="ellipse">
              <a:avLst/>
            </a:pr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343691" y="5312780"/>
              <a:ext cx="16684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number of </a:t>
              </a:r>
            </a:p>
            <a:p>
              <a:pPr algn="ctr"/>
              <a:r>
                <a:rPr lang="en-GB" sz="1400" dirty="0" smtClean="0"/>
                <a:t>controller histogram</a:t>
              </a:r>
            </a:p>
            <a:p>
              <a:pPr algn="ctr"/>
              <a:r>
                <a:rPr lang="en-GB" sz="1400" dirty="0" smtClean="0"/>
                <a:t>entries</a:t>
              </a:r>
              <a:endParaRPr lang="en-GB" sz="14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398380" y="5185458"/>
              <a:ext cx="1529786" cy="983848"/>
            </a:xfrm>
            <a:prstGeom prst="ellipse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Gerade Verbindung 32"/>
            <p:cNvCxnSpPr/>
            <p:nvPr/>
          </p:nvCxnSpPr>
          <p:spPr>
            <a:xfrm flipV="1">
              <a:off x="5161989" y="4109776"/>
              <a:ext cx="791659" cy="1086273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6286983" y="3471705"/>
            <a:ext cx="2359306" cy="3162517"/>
            <a:chOff x="6286983" y="3471705"/>
            <a:chExt cx="2359306" cy="3162517"/>
          </a:xfrm>
        </p:grpSpPr>
        <p:sp>
          <p:nvSpPr>
            <p:cNvPr id="37" name="Ellipse 36"/>
            <p:cNvSpPr/>
            <p:nvPr/>
          </p:nvSpPr>
          <p:spPr>
            <a:xfrm>
              <a:off x="6481186" y="3471705"/>
              <a:ext cx="633045" cy="650409"/>
            </a:xfrm>
            <a:prstGeom prst="ellipse">
              <a:avLst/>
            </a:pr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6328417" y="5858720"/>
              <a:ext cx="22864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probability of occurrence</a:t>
              </a:r>
              <a:br>
                <a:rPr lang="en-GB" sz="1400" dirty="0" smtClean="0"/>
              </a:br>
              <a:r>
                <a:rPr lang="en-GB" sz="1400" dirty="0" smtClean="0"/>
                <a:t>of controller histogram entry</a:t>
              </a:r>
            </a:p>
            <a:p>
              <a:pPr algn="ctr"/>
              <a:r>
                <a:rPr lang="en-GB" sz="1400" dirty="0" smtClean="0"/>
                <a:t>X</a:t>
              </a:r>
              <a:r>
                <a:rPr lang="en-GB" sz="1400" baseline="-25000" dirty="0" smtClean="0"/>
                <a:t>i</a:t>
              </a:r>
              <a:r>
                <a:rPr lang="en-GB" sz="1400" dirty="0" smtClean="0"/>
                <a:t>=(</a:t>
              </a:r>
              <a:r>
                <a:rPr lang="en-GB" sz="1400" b="1" dirty="0" smtClean="0"/>
                <a:t>v</a:t>
              </a:r>
              <a:r>
                <a:rPr lang="en-GB" sz="1400" dirty="0" smtClean="0"/>
                <a:t>,</a:t>
              </a:r>
              <a:r>
                <a:rPr lang="en-US" sz="1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ω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286983" y="5717893"/>
              <a:ext cx="2359306" cy="916329"/>
            </a:xfrm>
            <a:prstGeom prst="ellipse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Gerade Verbindung 39"/>
            <p:cNvCxnSpPr/>
            <p:nvPr/>
          </p:nvCxnSpPr>
          <p:spPr>
            <a:xfrm flipH="1" flipV="1">
              <a:off x="6771992" y="4119327"/>
              <a:ext cx="440645" cy="1611088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Evaluation V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146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Impressions</a:t>
            </a:r>
          </a:p>
        </p:txBody>
      </p:sp>
      <p:pic>
        <p:nvPicPr>
          <p:cNvPr id="25602" name="Picture 2" descr="C:\Users\Christian Mandel\Papers\T2 Final Evaluation\figures\headJoystickInRampObstacl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1778" y="1387978"/>
            <a:ext cx="3748958" cy="250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3" name="Picture 3" descr="C:\Users\Christian Mandel\Papers\T2 Final Evaluation\figures\ParccoursOverview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8962" y="1842636"/>
            <a:ext cx="3006848" cy="200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C:\Users\Christian Mandel\SoftwareDevelopment\T2 Abschluss-Experimente in Friedehorst\Fotos\IMG_2642_sharpened_lowre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9320" y="4064690"/>
            <a:ext cx="3809307" cy="25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3" descr="C:\Users\Christian Mandel\SoftwareDevelopment\T2 Abschluss-Experimente in Friedehorst\Fotos\IMG_2658_darkenedHighlights_lowre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7937" y="4151968"/>
            <a:ext cx="3800215" cy="253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Results I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2136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Findings for groups</a:t>
            </a:r>
          </a:p>
        </p:txBody>
      </p:sp>
      <p:graphicFrame>
        <p:nvGraphicFramePr>
          <p:cNvPr id="12" name="Diagramm 11"/>
          <p:cNvGraphicFramePr/>
          <p:nvPr/>
        </p:nvGraphicFramePr>
        <p:xfrm>
          <a:off x="0" y="2393504"/>
          <a:ext cx="20882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611090" y="1303484"/>
          <a:ext cx="648072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hand-joystick with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head-joystick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with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hand-joystick without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head-joystick without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7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2340000" y="2393504"/>
          <a:ext cx="20882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 14"/>
          <p:cNvGraphicFramePr/>
          <p:nvPr/>
        </p:nvGraphicFramePr>
        <p:xfrm>
          <a:off x="4752000" y="2393504"/>
          <a:ext cx="20882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/>
          <p:nvPr/>
        </p:nvGraphicFramePr>
        <p:xfrm>
          <a:off x="7056000" y="2393504"/>
          <a:ext cx="20882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8193337" y="6431145"/>
          <a:ext cx="621806" cy="447700"/>
        </p:xfrm>
        <a:graphic>
          <a:graphicData uri="http://schemas.openxmlformats.org/presentationml/2006/ole">
            <p:oleObj spid="_x0000_s2050" name="Formel" r:id="rId7" imgW="317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Results II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3605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Exemplary findings for individuals: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23554" name="Picture 2" descr="C:\Users\Christian Mandel\Papers\T2 Final Evaluation\figures\distance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3024000"/>
            <a:ext cx="4481542" cy="3240000"/>
          </a:xfrm>
          <a:prstGeom prst="rect">
            <a:avLst/>
          </a:prstGeom>
          <a:noFill/>
        </p:spPr>
      </p:pic>
      <p:pic>
        <p:nvPicPr>
          <p:cNvPr id="23555" name="Picture 3" descr="C:\Users\Christian Mandel\Papers\T2 Final Evaluation\figures\timeOver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24000"/>
            <a:ext cx="4481542" cy="3240000"/>
          </a:xfrm>
          <a:prstGeom prst="rect">
            <a:avLst/>
          </a:prstGeom>
          <a:noFill/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611090" y="1908000"/>
          <a:ext cx="648072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hand-joystick with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head-joystick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with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hand-joystick without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head-joystick without driving assistance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7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Results III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586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Exemplary findings for individuals:  hand joystick with driving assistance (A4)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3149" y="1810099"/>
            <a:ext cx="4958305" cy="29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59483" y="3376223"/>
            <a:ext cx="4938826" cy="3457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pieren 10"/>
          <p:cNvGrpSpPr/>
          <p:nvPr/>
        </p:nvGrpSpPr>
        <p:grpSpPr>
          <a:xfrm>
            <a:off x="-21600" y="1340768"/>
            <a:ext cx="9219600" cy="5517232"/>
            <a:chOff x="-21600" y="1340768"/>
            <a:chExt cx="9219600" cy="5517232"/>
          </a:xfrm>
        </p:grpSpPr>
        <p:sp>
          <p:nvSpPr>
            <p:cNvPr id="7" name="Rechteck 6"/>
            <p:cNvSpPr/>
            <p:nvPr/>
          </p:nvSpPr>
          <p:spPr>
            <a:xfrm>
              <a:off x="0" y="1340768"/>
              <a:ext cx="9144000" cy="5517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feld 6"/>
            <p:cNvSpPr txBox="1">
              <a:spLocks noChangeArrowheads="1"/>
            </p:cNvSpPr>
            <p:nvPr/>
          </p:nvSpPr>
          <p:spPr bwMode="auto">
            <a:xfrm>
              <a:off x="360000" y="1440000"/>
              <a:ext cx="79667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Exemplary findings for individuals:  hand joystick without driving assistance (B5)</a:t>
              </a:r>
              <a:endParaRPr lang="en-US" dirty="0" smtClean="0">
                <a:latin typeface="Calibri" pitchFamily="34" charset="0"/>
              </a:endParaRPr>
            </a:p>
          </p:txBody>
        </p:sp>
        <p:pic>
          <p:nvPicPr>
            <p:cNvPr id="9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21600" y="1810799"/>
              <a:ext cx="4957200" cy="292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58800" y="3376799"/>
              <a:ext cx="4939200" cy="345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pieren 15"/>
          <p:cNvGrpSpPr/>
          <p:nvPr/>
        </p:nvGrpSpPr>
        <p:grpSpPr>
          <a:xfrm>
            <a:off x="-21600" y="1412776"/>
            <a:ext cx="9219599" cy="5445224"/>
            <a:chOff x="-21600" y="1412776"/>
            <a:chExt cx="9219599" cy="5445224"/>
          </a:xfrm>
        </p:grpSpPr>
        <p:sp>
          <p:nvSpPr>
            <p:cNvPr id="12" name="Rechteck 11"/>
            <p:cNvSpPr/>
            <p:nvPr/>
          </p:nvSpPr>
          <p:spPr>
            <a:xfrm>
              <a:off x="0" y="1412776"/>
              <a:ext cx="9144000" cy="5445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feld 6"/>
            <p:cNvSpPr txBox="1">
              <a:spLocks noChangeArrowheads="1"/>
            </p:cNvSpPr>
            <p:nvPr/>
          </p:nvSpPr>
          <p:spPr bwMode="auto">
            <a:xfrm>
              <a:off x="360000" y="1440000"/>
              <a:ext cx="7622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Exemplary findings for individuals:  head joystick with driving assistance (A5)</a:t>
              </a:r>
              <a:endParaRPr lang="en-US" dirty="0" smtClean="0">
                <a:latin typeface="Calibri" pitchFamily="34" charset="0"/>
              </a:endParaRPr>
            </a:p>
          </p:txBody>
        </p:sp>
        <p:pic>
          <p:nvPicPr>
            <p:cNvPr id="14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21600" y="1810800"/>
              <a:ext cx="4957041" cy="292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58799" y="3376799"/>
              <a:ext cx="4939200" cy="3457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uppieren 20"/>
          <p:cNvGrpSpPr/>
          <p:nvPr/>
        </p:nvGrpSpPr>
        <p:grpSpPr>
          <a:xfrm>
            <a:off x="-21600" y="1340768"/>
            <a:ext cx="9219600" cy="5517232"/>
            <a:chOff x="-21600" y="1340768"/>
            <a:chExt cx="9219600" cy="5517232"/>
          </a:xfrm>
        </p:grpSpPr>
        <p:sp>
          <p:nvSpPr>
            <p:cNvPr id="17" name="Rechteck 16"/>
            <p:cNvSpPr/>
            <p:nvPr/>
          </p:nvSpPr>
          <p:spPr>
            <a:xfrm>
              <a:off x="0" y="1340768"/>
              <a:ext cx="9144000" cy="5517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feld 6"/>
            <p:cNvSpPr txBox="1">
              <a:spLocks noChangeArrowheads="1"/>
            </p:cNvSpPr>
            <p:nvPr/>
          </p:nvSpPr>
          <p:spPr bwMode="auto">
            <a:xfrm>
              <a:off x="360000" y="1440000"/>
              <a:ext cx="7958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Exemplary findings for individuals:  head joystick without driving assistance (B5)</a:t>
              </a:r>
              <a:endParaRPr lang="en-US" dirty="0" smtClean="0">
                <a:latin typeface="Calibri" pitchFamily="34" charset="0"/>
              </a:endParaRPr>
            </a:p>
          </p:txBody>
        </p:sp>
        <p:pic>
          <p:nvPicPr>
            <p:cNvPr id="19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58800" y="3376799"/>
              <a:ext cx="4939200" cy="345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" descr="C:\Users\Christian Mandel\Papers\T2 Final Evaluation\figures\png\A5_HandJoystickTrajectories.png"/>
            <p:cNvPicPr>
              <a:picLocks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21600" y="1810800"/>
              <a:ext cx="4957200" cy="29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Results IV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000" y="1440000"/>
            <a:ext cx="753385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Additional findings</a:t>
            </a:r>
          </a:p>
          <a:p>
            <a:pPr>
              <a:buFont typeface="Arial" charset="0"/>
              <a:buChar char="•"/>
            </a:pP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Diverse cognitive/</a:t>
            </a:r>
            <a:r>
              <a:rPr lang="en-US" dirty="0" err="1" smtClean="0">
                <a:latin typeface="Calibri" pitchFamily="34" charset="0"/>
              </a:rPr>
              <a:t>motoric</a:t>
            </a:r>
            <a:r>
              <a:rPr lang="en-US" dirty="0" smtClean="0">
                <a:latin typeface="Calibri" pitchFamily="34" charset="0"/>
              </a:rPr>
              <a:t> skills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</a:t>
            </a:r>
            <a:endParaRPr lang="en-US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High variability in adaption to non-assistive systems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Wheelchair accessibility may not be obstructed by assistive system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Daily physical/mental state my affect evaluation schedule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Assistive system must indicate its state/decisions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Test your hardware outside when you want to evaluate it outside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ristian Mandel\Papers\T2 Final Evaluation\IROS2012 workshop\Talk\figures\occupancyMap3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52" y="3032901"/>
            <a:ext cx="3806844" cy="2222006"/>
          </a:xfrm>
          <a:prstGeom prst="rect">
            <a:avLst/>
          </a:prstGeom>
          <a:noFill/>
        </p:spPr>
      </p:pic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Driving Assistance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Outlook</a:t>
            </a:r>
            <a:endParaRPr lang="en-US" sz="1600" b="1" dirty="0"/>
          </a:p>
        </p:txBody>
      </p:sp>
      <p:pic>
        <p:nvPicPr>
          <p:cNvPr id="3076" name="Picture 4" descr="C:\Users\Christian Mandel\dfki-hb-repositorium\proposals\ASSAM\figures\ASSAM-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989" y="1409414"/>
            <a:ext cx="1210240" cy="1032843"/>
          </a:xfrm>
          <a:prstGeom prst="rect">
            <a:avLst/>
          </a:prstGeom>
          <a:noFill/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5953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EU AAL JP project: Assistants for Safe Mobility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Use of 3D environment representation addresses further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classes of obstacles: holes, staircases, protruding objects, etc.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Continue end-user centered evaluation: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                                           </a:t>
            </a:r>
            <a:r>
              <a:rPr lang="en-US" dirty="0" err="1" smtClean="0">
                <a:latin typeface="Calibri" pitchFamily="34" charset="0"/>
              </a:rPr>
              <a:t>Bartimeus</a:t>
            </a:r>
            <a:r>
              <a:rPr lang="en-US" dirty="0" smtClean="0">
                <a:latin typeface="Calibri" pitchFamily="34" charset="0"/>
              </a:rPr>
              <a:t> (Netherlands), </a:t>
            </a:r>
            <a:r>
              <a:rPr lang="en-US" dirty="0" err="1" smtClean="0">
                <a:latin typeface="Calibri" pitchFamily="34" charset="0"/>
              </a:rPr>
              <a:t>Johanniter</a:t>
            </a:r>
            <a:r>
              <a:rPr lang="en-US" dirty="0" smtClean="0">
                <a:latin typeface="Calibri" pitchFamily="34" charset="0"/>
              </a:rPr>
              <a:t> (Germany)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pic>
        <p:nvPicPr>
          <p:cNvPr id="3074" name="Picture 2" descr="C:\Users\Christian Mandel\dfki-hb-repositorium\proposals\ASSAM\figures\Xeno inclusive 2 Laserscanner unten.png"/>
          <p:cNvPicPr>
            <a:picLocks noChangeAspect="1" noChangeArrowheads="1"/>
          </p:cNvPicPr>
          <p:nvPr/>
        </p:nvPicPr>
        <p:blipFill>
          <a:blip r:embed="rId4" cstate="print"/>
          <a:srcRect t="6910" b="21883"/>
          <a:stretch>
            <a:fillRect/>
          </a:stretch>
        </p:blipFill>
        <p:spPr bwMode="auto">
          <a:xfrm>
            <a:off x="3924038" y="4524595"/>
            <a:ext cx="5079321" cy="22256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ieren 45"/>
          <p:cNvGrpSpPr>
            <a:grpSpLocks/>
          </p:cNvGrpSpPr>
          <p:nvPr/>
        </p:nvGrpSpPr>
        <p:grpSpPr bwMode="auto">
          <a:xfrm>
            <a:off x="155262" y="6065908"/>
            <a:ext cx="3059832" cy="603709"/>
            <a:chOff x="1080295" y="33339953"/>
            <a:chExt cx="4824535" cy="952423"/>
          </a:xfrm>
        </p:grpSpPr>
        <p:pic>
          <p:nvPicPr>
            <p:cNvPr id="9" name="Picture 43" descr="C:\Users\Christian Mandel\dfki-hb-repository\Vorlagen\Logos\DFKI-gros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0295" y="33339954"/>
              <a:ext cx="2429961" cy="92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44"/>
            <p:cNvSpPr txBox="1">
              <a:spLocks noChangeArrowheads="1"/>
            </p:cNvSpPr>
            <p:nvPr/>
          </p:nvSpPr>
          <p:spPr bwMode="auto">
            <a:xfrm>
              <a:off x="3528565" y="33339953"/>
              <a:ext cx="2376265" cy="95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 dirty="0"/>
                <a:t>German Research</a:t>
              </a:r>
            </a:p>
            <a:p>
              <a:r>
                <a:rPr lang="en-GB" sz="1200" b="1" dirty="0" err="1"/>
                <a:t>Center</a:t>
              </a:r>
              <a:r>
                <a:rPr lang="en-GB" sz="1200" b="1" dirty="0"/>
                <a:t> for Artificial</a:t>
              </a:r>
            </a:p>
            <a:p>
              <a:r>
                <a:rPr lang="en-GB" sz="1200" b="1" dirty="0"/>
                <a:t>Intelligence GmbH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4005064"/>
            <a:ext cx="248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Thank You!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I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008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Hand-Joystick trajectories - group A (with driving assistance)</a:t>
            </a:r>
          </a:p>
        </p:txBody>
      </p:sp>
      <p:pic>
        <p:nvPicPr>
          <p:cNvPr id="2050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04864"/>
            <a:ext cx="3017270" cy="21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204864"/>
            <a:ext cx="3017270" cy="21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276872"/>
            <a:ext cx="2866407" cy="205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365104"/>
            <a:ext cx="3017270" cy="21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365104"/>
            <a:ext cx="3017270" cy="211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326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Hand-Joystick trajectories - group B (without driving assistance)</a:t>
            </a:r>
          </a:p>
        </p:txBody>
      </p:sp>
      <p:pic>
        <p:nvPicPr>
          <p:cNvPr id="10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278" y="2204864"/>
            <a:ext cx="2950714" cy="21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20486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299501"/>
            <a:ext cx="2866407" cy="200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System Overview I</a:t>
            </a:r>
            <a:endParaRPr lang="en-US" sz="1600" b="1" dirty="0"/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32536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Basis for experimental platform: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Power wheelchair </a:t>
            </a:r>
            <a:r>
              <a:rPr lang="en-US" i="1" dirty="0" err="1" smtClean="0">
                <a:latin typeface="Calibri" pitchFamily="34" charset="0"/>
                <a:sym typeface="Symbol" pitchFamily="18" charset="2"/>
              </a:rPr>
              <a:t>Xeno</a:t>
            </a:r>
            <a:r>
              <a:rPr lang="en-US" i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by</a:t>
            </a:r>
            <a:r>
              <a:rPr lang="en-US" i="1" dirty="0" smtClean="0">
                <a:latin typeface="Calibri" pitchFamily="34" charset="0"/>
                <a:sym typeface="Symbol" pitchFamily="18" charset="2"/>
              </a:rPr>
              <a:t> Otto Bock Healthcare</a:t>
            </a:r>
            <a:br>
              <a:rPr lang="en-US" i="1" dirty="0" smtClean="0">
                <a:latin typeface="Calibri" pitchFamily="34" charset="0"/>
                <a:sym typeface="Symbol" pitchFamily="18" charset="2"/>
              </a:rPr>
            </a:br>
            <a:endParaRPr lang="en-US" i="1" dirty="0" smtClean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i="1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Active castor wheels in the front</a:t>
            </a:r>
            <a:br>
              <a:rPr lang="en-US" dirty="0" smtClean="0">
                <a:latin typeface="Calibri" pitchFamily="34" charset="0"/>
                <a:sym typeface="Symbol" pitchFamily="18" charset="2"/>
              </a:rPr>
            </a:br>
            <a:endParaRPr lang="en-US" dirty="0" smtClean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CANBUS interface </a:t>
            </a:r>
            <a:br>
              <a:rPr lang="en-US" dirty="0" smtClean="0">
                <a:latin typeface="Calibri" pitchFamily="34" charset="0"/>
                <a:sym typeface="Symbol" pitchFamily="18" charset="2"/>
              </a:rPr>
            </a:br>
            <a:endParaRPr lang="en-US" dirty="0" smtClean="0">
              <a:latin typeface="Calibri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Extensions:</a:t>
            </a:r>
            <a:br>
              <a:rPr lang="en-US" b="1" dirty="0" smtClean="0">
                <a:latin typeface="Calibri" pitchFamily="34" charset="0"/>
                <a:sym typeface="Symbol" pitchFamily="18" charset="2"/>
              </a:rPr>
            </a:br>
            <a:endParaRPr lang="en-US" b="1" dirty="0" smtClean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Two </a:t>
            </a:r>
            <a:r>
              <a:rPr lang="en-US" i="1" dirty="0" smtClean="0">
                <a:latin typeface="Calibri" pitchFamily="34" charset="0"/>
                <a:sym typeface="Symbol" pitchFamily="18" charset="2"/>
              </a:rPr>
              <a:t>Sick S300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laser range finders</a:t>
            </a:r>
          </a:p>
          <a:p>
            <a:pPr lvl="1"/>
            <a:endParaRPr lang="en-US" b="1" dirty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Drive wheel encoders</a:t>
            </a:r>
            <a:br>
              <a:rPr lang="en-US" dirty="0" smtClean="0">
                <a:latin typeface="Calibri" pitchFamily="34" charset="0"/>
                <a:sym typeface="Symbol" pitchFamily="18" charset="2"/>
              </a:rPr>
            </a:br>
            <a:endParaRPr lang="en-US" dirty="0" smtClean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Micro controller board connects</a:t>
            </a:r>
            <a:br>
              <a:rPr lang="en-US" dirty="0" smtClean="0">
                <a:latin typeface="Calibri" pitchFamily="34" charset="0"/>
                <a:sym typeface="Symbol" pitchFamily="18" charset="2"/>
              </a:rPr>
            </a:br>
            <a:r>
              <a:rPr lang="en-US" dirty="0" smtClean="0">
                <a:latin typeface="Calibri" pitchFamily="34" charset="0"/>
                <a:sym typeface="Symbol" pitchFamily="18" charset="2"/>
              </a:rPr>
              <a:t>   wheelchair and sensors  to</a:t>
            </a:r>
            <a:br>
              <a:rPr lang="en-US" dirty="0" smtClean="0">
                <a:latin typeface="Calibri" pitchFamily="34" charset="0"/>
                <a:sym typeface="Symbol" pitchFamily="18" charset="2"/>
              </a:rPr>
            </a:br>
            <a:endParaRPr lang="en-US" dirty="0" smtClean="0">
              <a:latin typeface="Calibri" pitchFamily="34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Netbook class PC</a:t>
            </a:r>
            <a:endParaRPr lang="en-US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7" name="Grafik 6" descr="Xeno2 freigestell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8884" y="2864570"/>
            <a:ext cx="3939369" cy="401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053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Head-Joystick trajectories - group A (with driving assistance)</a:t>
            </a:r>
          </a:p>
        </p:txBody>
      </p:sp>
      <p:pic>
        <p:nvPicPr>
          <p:cNvPr id="5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0486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20486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9" y="2276872"/>
            <a:ext cx="2866405" cy="205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III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371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Head-Joystick trajectories - group B (without driving assistance)</a:t>
            </a:r>
          </a:p>
        </p:txBody>
      </p:sp>
      <p:pic>
        <p:nvPicPr>
          <p:cNvPr id="10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278" y="2204864"/>
            <a:ext cx="2950714" cy="21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20486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299501"/>
            <a:ext cx="2866407" cy="200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365104"/>
            <a:ext cx="3017270" cy="21120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IV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006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Hand-Joystick controller histograms - group A (with driving assistance)</a:t>
            </a:r>
          </a:p>
        </p:txBody>
      </p:sp>
      <p:pic>
        <p:nvPicPr>
          <p:cNvPr id="5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61614"/>
            <a:ext cx="3017270" cy="179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361614"/>
            <a:ext cx="3017270" cy="179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447274"/>
            <a:ext cx="2866407" cy="17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V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324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Hand-Joystick controller histograms - group B (without driving assistance)</a:t>
            </a:r>
          </a:p>
        </p:txBody>
      </p:sp>
      <p:pic>
        <p:nvPicPr>
          <p:cNvPr id="5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42065"/>
            <a:ext cx="3017270" cy="183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361614"/>
            <a:ext cx="3017270" cy="179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448414"/>
            <a:ext cx="2866407" cy="170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521854"/>
            <a:ext cx="3017270" cy="179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521854"/>
            <a:ext cx="3017270" cy="17985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VI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006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Head-Joystick controller histograms - group A (with driving assistance)</a:t>
            </a:r>
          </a:p>
        </p:txBody>
      </p:sp>
      <p:pic>
        <p:nvPicPr>
          <p:cNvPr id="6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7125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37125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447274"/>
            <a:ext cx="2866407" cy="17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VII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316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Head-Joystick controller histograms - group B (without driving assistance)</a:t>
            </a:r>
          </a:p>
        </p:txBody>
      </p:sp>
      <p:pic>
        <p:nvPicPr>
          <p:cNvPr id="5" name="Picture 2" descr="C:\Users\Christian Mandel\Papers\T2 Final Evaluation\figures\png\A1_HandJoystickTrajector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60415"/>
            <a:ext cx="3017270" cy="180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Christian Mandel\Papers\T2 Final Evaluation\figures\png\A2_HandJoystickTrajector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237125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Christian Mandel\Papers\T2 Final Evaluation\figures\png\A3_HandJoystickTrajectori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2457574"/>
            <a:ext cx="2866407" cy="169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C:\Users\Christian Mandel\Papers\T2 Final Evaluation\figures\png\A4_HandJoystickTrajectori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Users\Christian Mandel\Papers\T2 Final Evaluation\figures\png\A5_HandJoystickTrajectories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4531497"/>
            <a:ext cx="3017270" cy="1779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Outlook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Evaluation 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Appendix VIII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System Overview II</a:t>
            </a:r>
            <a:endParaRPr lang="en-US" sz="1600" b="1" dirty="0"/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80087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Controller 1: hand joystick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Translates hand movements into translational and rotational velocities (v,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</a:t>
            </a:r>
            <a:r>
              <a:rPr lang="en-US" dirty="0" smtClean="0">
                <a:latin typeface="Calibri" pitchFamily="34" charset="0"/>
              </a:rPr>
              <a:t> )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Traditional user interface for wheelchair bound persons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Does not suite certain disabilities, e.g. tetraplegia</a:t>
            </a:r>
          </a:p>
        </p:txBody>
      </p:sp>
      <p:pic>
        <p:nvPicPr>
          <p:cNvPr id="5" name="Picture 3" descr="C:\Users\Christian Mandel\Papers\T2 Final Evaluation\IROS2012 workshop\Talk\figures\joysti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101" y="4113076"/>
            <a:ext cx="3659899" cy="274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System Overview III</a:t>
            </a:r>
            <a:endParaRPr lang="en-US" sz="1600" b="1" dirty="0"/>
          </a:p>
        </p:txBody>
      </p:sp>
      <p:pic>
        <p:nvPicPr>
          <p:cNvPr id="4" name="Picture 2" descr="C:\Users\Christian Mandel\Papers\Iwann07\images\pitchAnglesRefin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2158" y="4462821"/>
            <a:ext cx="2619932" cy="2121858"/>
          </a:xfrm>
          <a:prstGeom prst="rect">
            <a:avLst/>
          </a:prstGeom>
          <a:noFill/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63808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 Controller 2: head joystick</a:t>
            </a:r>
          </a:p>
          <a:p>
            <a:pPr>
              <a:buFont typeface="Arial" charset="0"/>
              <a:buChar char="•"/>
            </a:pP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Head-joystick interprets  pitch and roll movements of the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user`s head as  translational and rotational velocities (v, ω)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Inertial measurement unit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Cable-bound (</a:t>
            </a:r>
            <a:r>
              <a:rPr lang="en-US" dirty="0" err="1" smtClean="0">
                <a:latin typeface="Calibri" pitchFamily="34" charset="0"/>
              </a:rPr>
              <a:t>XSens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Bluetooth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Dynamic (roll) dead-zone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7" name="Picture 2" descr="C:\Users\Christian Mandel\Papers\ICORR2009\figures\kopfjoysti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068" y="4669314"/>
            <a:ext cx="2106914" cy="2153962"/>
          </a:xfrm>
          <a:prstGeom prst="rect">
            <a:avLst/>
          </a:prstGeom>
          <a:noFill/>
        </p:spPr>
      </p:pic>
      <p:pic>
        <p:nvPicPr>
          <p:cNvPr id="8" name="Picture 10" descr="imu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737" y="2445638"/>
            <a:ext cx="5716544" cy="457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World Model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Driving Assistance I</a:t>
            </a:r>
            <a:endParaRPr lang="en-US" sz="1600" b="1" dirty="0"/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8638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 Main concepts: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Local occupancy grid as environmental representation</a:t>
            </a:r>
          </a:p>
        </p:txBody>
      </p:sp>
      <p:pic>
        <p:nvPicPr>
          <p:cNvPr id="5121" name="Picture 1" descr="C:\Users\Christian Mandel\Papers\T2 Final Evaluation\IROS2012 workshop\Talk\figures\evidenceGrid.png"/>
          <p:cNvPicPr>
            <a:picLocks noChangeAspect="1" noChangeArrowheads="1"/>
          </p:cNvPicPr>
          <p:nvPr/>
        </p:nvPicPr>
        <p:blipFill>
          <a:blip r:embed="rId2" cstate="print"/>
          <a:srcRect l="12618" r="11566"/>
          <a:stretch>
            <a:fillRect/>
          </a:stretch>
        </p:blipFill>
        <p:spPr bwMode="auto">
          <a:xfrm>
            <a:off x="4734058" y="3801613"/>
            <a:ext cx="4305120" cy="2950099"/>
          </a:xfrm>
          <a:prstGeom prst="rect">
            <a:avLst/>
          </a:prstGeom>
          <a:noFill/>
        </p:spPr>
      </p:pic>
      <p:pic>
        <p:nvPicPr>
          <p:cNvPr id="5122" name="Picture 2" descr="C:\Users\Christian Mandel\Papers\T2 Final Evaluation\IROS2012 workshop\Talk\figures\scanPoints.png"/>
          <p:cNvPicPr>
            <a:picLocks noChangeAspect="1" noChangeArrowheads="1"/>
          </p:cNvPicPr>
          <p:nvPr/>
        </p:nvPicPr>
        <p:blipFill>
          <a:blip r:embed="rId3" cstate="print"/>
          <a:srcRect l="17887" r="789"/>
          <a:stretch>
            <a:fillRect/>
          </a:stretch>
        </p:blipFill>
        <p:spPr bwMode="auto">
          <a:xfrm>
            <a:off x="150470" y="2471331"/>
            <a:ext cx="4358653" cy="279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World Model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Evaluation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Driving Assistance II</a:t>
            </a:r>
            <a:endParaRPr lang="en-US" sz="1600" b="1" dirty="0"/>
          </a:p>
        </p:txBody>
      </p:sp>
      <p:pic>
        <p:nvPicPr>
          <p:cNvPr id="4" name="Picture 2" descr="C:\Users\Christian Mandel\Papers\T2 Final Evaluation\IROS2012 workshop\Talk\figures\virtualSensor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8570" y="2420888"/>
            <a:ext cx="4115430" cy="3376644"/>
          </a:xfrm>
          <a:prstGeom prst="rect">
            <a:avLst/>
          </a:prstGeom>
          <a:noFill/>
        </p:spPr>
      </p:pic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5852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 Main concepts:</a:t>
            </a:r>
            <a:br>
              <a:rPr lang="en-US" b="1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Safety regions describe the breaking path, defined by: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translational speed/acceleration (</a:t>
            </a:r>
            <a:r>
              <a:rPr lang="en-US" b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v’</a:t>
            </a:r>
            <a:r>
              <a:rPr lang="en-US" dirty="0" smtClean="0">
                <a:latin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rotational speed/acceleration (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ω’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latency of command execution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shape of the wheelchair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max. expected errors of measurements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of </a:t>
            </a:r>
            <a:r>
              <a:rPr lang="en-US" b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v’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ω’</a:t>
            </a:r>
            <a:b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Courier New" pitchFamily="49" charset="0"/>
              <a:buChar char="o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max. deceleration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steering behavior during breaking</a:t>
            </a:r>
          </a:p>
          <a:p>
            <a:pPr lvl="2">
              <a:buFont typeface="Courier New" pitchFamily="49" charset="0"/>
              <a:buChar char="o"/>
            </a:pPr>
            <a:endParaRPr lang="en-US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85717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Setup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Course standardized by the </a:t>
            </a:r>
            <a:r>
              <a:rPr lang="en-US" i="1" dirty="0" smtClean="0">
                <a:latin typeface="Calibri" pitchFamily="34" charset="0"/>
              </a:rPr>
              <a:t>Spanish Sport Federation for people with Cerebral Palsy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Mimics common obstructions for wheelchair-bounded persons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6" name="Picture 2" descr="C:\Users\Christian Mandel\Papers\T2 Final Evaluation\IROS2012 workshop\Talk\figures\InnenhofMa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869" y="2551515"/>
            <a:ext cx="5941913" cy="4178507"/>
          </a:xfrm>
          <a:prstGeom prst="rect">
            <a:avLst/>
          </a:prstGeom>
          <a:noFill/>
        </p:spPr>
      </p:pic>
      <p:grpSp>
        <p:nvGrpSpPr>
          <p:cNvPr id="7" name="Gruppieren 6"/>
          <p:cNvGrpSpPr/>
          <p:nvPr/>
        </p:nvGrpSpPr>
        <p:grpSpPr>
          <a:xfrm>
            <a:off x="360000" y="2700000"/>
            <a:ext cx="4700935" cy="814088"/>
            <a:chOff x="360000" y="2700000"/>
            <a:chExt cx="4700935" cy="814088"/>
          </a:xfrm>
        </p:grpSpPr>
        <p:grpSp>
          <p:nvGrpSpPr>
            <p:cNvPr id="8" name="Gruppieren 49"/>
            <p:cNvGrpSpPr/>
            <p:nvPr/>
          </p:nvGrpSpPr>
          <p:grpSpPr>
            <a:xfrm>
              <a:off x="4693678" y="3167255"/>
              <a:ext cx="367257" cy="346833"/>
              <a:chOff x="4693678" y="3167255"/>
              <a:chExt cx="367257" cy="34683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4693678" y="3167255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706378" y="3411730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4700895" y="3343604"/>
                <a:ext cx="3600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feld 8"/>
            <p:cNvSpPr txBox="1"/>
            <p:nvPr/>
          </p:nvSpPr>
          <p:spPr>
            <a:xfrm>
              <a:off x="360000" y="2700000"/>
              <a:ext cx="978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07504" y="2348880"/>
            <a:ext cx="5854920" cy="2016224"/>
            <a:chOff x="107504" y="2348880"/>
            <a:chExt cx="5854920" cy="2016224"/>
          </a:xfrm>
        </p:grpSpPr>
        <p:grpSp>
          <p:nvGrpSpPr>
            <p:cNvPr id="14" name="Gruppieren 50"/>
            <p:cNvGrpSpPr/>
            <p:nvPr/>
          </p:nvGrpSpPr>
          <p:grpSpPr>
            <a:xfrm>
              <a:off x="5376862" y="3494280"/>
              <a:ext cx="585562" cy="461009"/>
              <a:chOff x="5376862" y="3494280"/>
              <a:chExt cx="585562" cy="461009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509653" y="3494280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Ellipse 10"/>
              <p:cNvSpPr/>
              <p:nvPr/>
            </p:nvSpPr>
            <p:spPr>
              <a:xfrm>
                <a:off x="5386448" y="3720846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776973" y="3609721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5664955" y="3852931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5376862" y="3554580"/>
                <a:ext cx="585562" cy="346145"/>
              </a:xfrm>
              <a:custGeom>
                <a:avLst/>
                <a:gdLst>
                  <a:gd name="connsiteX0" fmla="*/ 0 w 585562"/>
                  <a:gd name="connsiteY0" fmla="*/ 0 h 346145"/>
                  <a:gd name="connsiteX1" fmla="*/ 147112 w 585562"/>
                  <a:gd name="connsiteY1" fmla="*/ 83652 h 346145"/>
                  <a:gd name="connsiteX2" fmla="*/ 262493 w 585562"/>
                  <a:gd name="connsiteY2" fmla="*/ 126920 h 346145"/>
                  <a:gd name="connsiteX3" fmla="*/ 320184 w 585562"/>
                  <a:gd name="connsiteY3" fmla="*/ 161534 h 346145"/>
                  <a:gd name="connsiteX4" fmla="*/ 328838 w 585562"/>
                  <a:gd name="connsiteY4" fmla="*/ 216341 h 346145"/>
                  <a:gd name="connsiteX5" fmla="*/ 279801 w 585562"/>
                  <a:gd name="connsiteY5" fmla="*/ 259609 h 346145"/>
                  <a:gd name="connsiteX6" fmla="*/ 199033 w 585562"/>
                  <a:gd name="connsiteY6" fmla="*/ 216341 h 346145"/>
                  <a:gd name="connsiteX7" fmla="*/ 204803 w 585562"/>
                  <a:gd name="connsiteY7" fmla="*/ 155765 h 346145"/>
                  <a:gd name="connsiteX8" fmla="*/ 297108 w 585562"/>
                  <a:gd name="connsiteY8" fmla="*/ 181726 h 346145"/>
                  <a:gd name="connsiteX9" fmla="*/ 447104 w 585562"/>
                  <a:gd name="connsiteY9" fmla="*/ 262493 h 346145"/>
                  <a:gd name="connsiteX10" fmla="*/ 585562 w 585562"/>
                  <a:gd name="connsiteY10" fmla="*/ 346145 h 34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562" h="346145">
                    <a:moveTo>
                      <a:pt x="0" y="0"/>
                    </a:moveTo>
                    <a:cubicBezTo>
                      <a:pt x="51681" y="31249"/>
                      <a:pt x="103363" y="62499"/>
                      <a:pt x="147112" y="83652"/>
                    </a:cubicBezTo>
                    <a:cubicBezTo>
                      <a:pt x="190861" y="104805"/>
                      <a:pt x="233648" y="113940"/>
                      <a:pt x="262493" y="126920"/>
                    </a:cubicBezTo>
                    <a:cubicBezTo>
                      <a:pt x="291338" y="139900"/>
                      <a:pt x="309127" y="146631"/>
                      <a:pt x="320184" y="161534"/>
                    </a:cubicBezTo>
                    <a:cubicBezTo>
                      <a:pt x="331242" y="176438"/>
                      <a:pt x="335569" y="199995"/>
                      <a:pt x="328838" y="216341"/>
                    </a:cubicBezTo>
                    <a:cubicBezTo>
                      <a:pt x="322107" y="232687"/>
                      <a:pt x="301435" y="259609"/>
                      <a:pt x="279801" y="259609"/>
                    </a:cubicBezTo>
                    <a:cubicBezTo>
                      <a:pt x="258167" y="259609"/>
                      <a:pt x="211533" y="233648"/>
                      <a:pt x="199033" y="216341"/>
                    </a:cubicBezTo>
                    <a:cubicBezTo>
                      <a:pt x="186533" y="199034"/>
                      <a:pt x="188457" y="161534"/>
                      <a:pt x="204803" y="155765"/>
                    </a:cubicBezTo>
                    <a:cubicBezTo>
                      <a:pt x="221149" y="149996"/>
                      <a:pt x="256725" y="163938"/>
                      <a:pt x="297108" y="181726"/>
                    </a:cubicBezTo>
                    <a:cubicBezTo>
                      <a:pt x="337491" y="199514"/>
                      <a:pt x="399028" y="235090"/>
                      <a:pt x="447104" y="262493"/>
                    </a:cubicBezTo>
                    <a:cubicBezTo>
                      <a:pt x="495180" y="289896"/>
                      <a:pt x="540371" y="318020"/>
                      <a:pt x="585562" y="346145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hteck 14"/>
            <p:cNvSpPr/>
            <p:nvPr/>
          </p:nvSpPr>
          <p:spPr>
            <a:xfrm>
              <a:off x="107504" y="2348880"/>
              <a:ext cx="208823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60000" y="2700000"/>
              <a:ext cx="2364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of 360° turn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51520" y="2492896"/>
            <a:ext cx="6801743" cy="2016224"/>
            <a:chOff x="251520" y="2492896"/>
            <a:chExt cx="6801743" cy="2016224"/>
          </a:xfrm>
        </p:grpSpPr>
        <p:sp>
          <p:nvSpPr>
            <p:cNvPr id="23" name="Rechteck 22"/>
            <p:cNvSpPr/>
            <p:nvPr/>
          </p:nvSpPr>
          <p:spPr>
            <a:xfrm>
              <a:off x="251520" y="2492896"/>
              <a:ext cx="2448272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uppieren 63"/>
            <p:cNvGrpSpPr/>
            <p:nvPr/>
          </p:nvGrpSpPr>
          <p:grpSpPr>
            <a:xfrm>
              <a:off x="360000" y="2700000"/>
              <a:ext cx="6693263" cy="1807921"/>
              <a:chOff x="360000" y="2700000"/>
              <a:chExt cx="6693263" cy="1807921"/>
            </a:xfrm>
          </p:grpSpPr>
          <p:grpSp>
            <p:nvGrpSpPr>
              <p:cNvPr id="25" name="Gruppieren 51"/>
              <p:cNvGrpSpPr/>
              <p:nvPr/>
            </p:nvGrpSpPr>
            <p:grpSpPr>
              <a:xfrm>
                <a:off x="6220111" y="3722364"/>
                <a:ext cx="833152" cy="785557"/>
                <a:chOff x="6220111" y="3722364"/>
                <a:chExt cx="833152" cy="785557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6350516" y="3935194"/>
                  <a:ext cx="109182" cy="10235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6592818" y="4102497"/>
                  <a:ext cx="109182" cy="10235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6812043" y="4272685"/>
                  <a:ext cx="109182" cy="10235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6220111" y="3722364"/>
                  <a:ext cx="833152" cy="785557"/>
                </a:xfrm>
                <a:custGeom>
                  <a:avLst/>
                  <a:gdLst>
                    <a:gd name="connsiteX0" fmla="*/ 88459 w 833152"/>
                    <a:gd name="connsiteY0" fmla="*/ 37019 h 785557"/>
                    <a:gd name="connsiteX1" fmla="*/ 275954 w 833152"/>
                    <a:gd name="connsiteY1" fmla="*/ 143747 h 785557"/>
                    <a:gd name="connsiteX2" fmla="*/ 330760 w 833152"/>
                    <a:gd name="connsiteY2" fmla="*/ 293743 h 785557"/>
                    <a:gd name="connsiteX3" fmla="*/ 281723 w 833152"/>
                    <a:gd name="connsiteY3" fmla="*/ 461046 h 785557"/>
                    <a:gd name="connsiteX4" fmla="*/ 313453 w 833152"/>
                    <a:gd name="connsiteY4" fmla="*/ 579313 h 785557"/>
                    <a:gd name="connsiteX5" fmla="*/ 498064 w 833152"/>
                    <a:gd name="connsiteY5" fmla="*/ 582197 h 785557"/>
                    <a:gd name="connsiteX6" fmla="*/ 633637 w 833152"/>
                    <a:gd name="connsiteY6" fmla="*/ 429316 h 785557"/>
                    <a:gd name="connsiteX7" fmla="*/ 803825 w 833152"/>
                    <a:gd name="connsiteY7" fmla="*/ 475469 h 785557"/>
                    <a:gd name="connsiteX8" fmla="*/ 795172 w 833152"/>
                    <a:gd name="connsiteY8" fmla="*/ 706232 h 785557"/>
                    <a:gd name="connsiteX9" fmla="*/ 575946 w 833152"/>
                    <a:gd name="connsiteY9" fmla="*/ 746616 h 785557"/>
                    <a:gd name="connsiteX10" fmla="*/ 529794 w 833152"/>
                    <a:gd name="connsiteY10" fmla="*/ 472585 h 785557"/>
                    <a:gd name="connsiteX11" fmla="*/ 578831 w 833152"/>
                    <a:gd name="connsiteY11" fmla="*/ 345665 h 785557"/>
                    <a:gd name="connsiteX12" fmla="*/ 535563 w 833152"/>
                    <a:gd name="connsiteY12" fmla="*/ 253359 h 785557"/>
                    <a:gd name="connsiteX13" fmla="*/ 391336 w 833152"/>
                    <a:gd name="connsiteY13" fmla="*/ 241821 h 785557"/>
                    <a:gd name="connsiteX14" fmla="*/ 218263 w 833152"/>
                    <a:gd name="connsiteY14" fmla="*/ 420663 h 785557"/>
                    <a:gd name="connsiteX15" fmla="*/ 94228 w 833152"/>
                    <a:gd name="connsiteY15" fmla="*/ 394702 h 785557"/>
                    <a:gd name="connsiteX16" fmla="*/ 36537 w 833152"/>
                    <a:gd name="connsiteY16" fmla="*/ 244706 h 785557"/>
                    <a:gd name="connsiteX17" fmla="*/ 313453 w 833152"/>
                    <a:gd name="connsiteY17" fmla="*/ 34134 h 785557"/>
                    <a:gd name="connsiteX18" fmla="*/ 463449 w 833152"/>
                    <a:gd name="connsiteY18" fmla="*/ 39903 h 785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33152" h="785557">
                      <a:moveTo>
                        <a:pt x="88459" y="37019"/>
                      </a:moveTo>
                      <a:cubicBezTo>
                        <a:pt x="162015" y="68989"/>
                        <a:pt x="235571" y="100960"/>
                        <a:pt x="275954" y="143747"/>
                      </a:cubicBezTo>
                      <a:cubicBezTo>
                        <a:pt x="316337" y="186534"/>
                        <a:pt x="329799" y="240860"/>
                        <a:pt x="330760" y="293743"/>
                      </a:cubicBezTo>
                      <a:cubicBezTo>
                        <a:pt x="331721" y="346626"/>
                        <a:pt x="284607" y="413451"/>
                        <a:pt x="281723" y="461046"/>
                      </a:cubicBezTo>
                      <a:cubicBezTo>
                        <a:pt x="278839" y="508641"/>
                        <a:pt x="277396" y="559121"/>
                        <a:pt x="313453" y="579313"/>
                      </a:cubicBezTo>
                      <a:cubicBezTo>
                        <a:pt x="349510" y="599505"/>
                        <a:pt x="444700" y="607197"/>
                        <a:pt x="498064" y="582197"/>
                      </a:cubicBezTo>
                      <a:cubicBezTo>
                        <a:pt x="551428" y="557198"/>
                        <a:pt x="582677" y="447104"/>
                        <a:pt x="633637" y="429316"/>
                      </a:cubicBezTo>
                      <a:cubicBezTo>
                        <a:pt x="684597" y="411528"/>
                        <a:pt x="776903" y="429316"/>
                        <a:pt x="803825" y="475469"/>
                      </a:cubicBezTo>
                      <a:cubicBezTo>
                        <a:pt x="830748" y="521622"/>
                        <a:pt x="833152" y="661041"/>
                        <a:pt x="795172" y="706232"/>
                      </a:cubicBezTo>
                      <a:cubicBezTo>
                        <a:pt x="757192" y="751423"/>
                        <a:pt x="620176" y="785557"/>
                        <a:pt x="575946" y="746616"/>
                      </a:cubicBezTo>
                      <a:cubicBezTo>
                        <a:pt x="531716" y="707675"/>
                        <a:pt x="529313" y="539410"/>
                        <a:pt x="529794" y="472585"/>
                      </a:cubicBezTo>
                      <a:cubicBezTo>
                        <a:pt x="530275" y="405760"/>
                        <a:pt x="577870" y="382203"/>
                        <a:pt x="578831" y="345665"/>
                      </a:cubicBezTo>
                      <a:cubicBezTo>
                        <a:pt x="579793" y="309127"/>
                        <a:pt x="566812" y="270666"/>
                        <a:pt x="535563" y="253359"/>
                      </a:cubicBezTo>
                      <a:cubicBezTo>
                        <a:pt x="504314" y="236052"/>
                        <a:pt x="444219" y="213937"/>
                        <a:pt x="391336" y="241821"/>
                      </a:cubicBezTo>
                      <a:cubicBezTo>
                        <a:pt x="338453" y="269705"/>
                        <a:pt x="267781" y="395183"/>
                        <a:pt x="218263" y="420663"/>
                      </a:cubicBezTo>
                      <a:cubicBezTo>
                        <a:pt x="168745" y="446143"/>
                        <a:pt x="124516" y="424028"/>
                        <a:pt x="94228" y="394702"/>
                      </a:cubicBezTo>
                      <a:cubicBezTo>
                        <a:pt x="63940" y="365376"/>
                        <a:pt x="0" y="304801"/>
                        <a:pt x="36537" y="244706"/>
                      </a:cubicBezTo>
                      <a:cubicBezTo>
                        <a:pt x="73075" y="184611"/>
                        <a:pt x="242301" y="68268"/>
                        <a:pt x="313453" y="34134"/>
                      </a:cubicBezTo>
                      <a:cubicBezTo>
                        <a:pt x="384605" y="0"/>
                        <a:pt x="424027" y="19951"/>
                        <a:pt x="463449" y="39903"/>
                      </a:cubicBezTo>
                    </a:path>
                  </a:pathLst>
                </a:custGeom>
                <a:ln w="25400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feld 25"/>
              <p:cNvSpPr txBox="1"/>
              <p:nvPr/>
            </p:nvSpPr>
            <p:spPr>
              <a:xfrm>
                <a:off x="360000" y="2700000"/>
                <a:ext cx="23649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</a:rPr>
                  <a:t>Start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</a:rPr>
                  <a:t>Square of 360° turn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Calibri" pitchFamily="34" charset="0"/>
                  </a:rPr>
                  <a:t>Figure of eight</a:t>
                </a:r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>
            <a:off x="251520" y="2636912"/>
            <a:ext cx="8139208" cy="2550319"/>
            <a:chOff x="251520" y="2636912"/>
            <a:chExt cx="8139208" cy="2550319"/>
          </a:xfrm>
        </p:grpSpPr>
        <p:grpSp>
          <p:nvGrpSpPr>
            <p:cNvPr id="32" name="Gruppieren 52"/>
            <p:cNvGrpSpPr/>
            <p:nvPr/>
          </p:nvGrpSpPr>
          <p:grpSpPr>
            <a:xfrm>
              <a:off x="7693150" y="4432378"/>
              <a:ext cx="697578" cy="754853"/>
              <a:chOff x="7693150" y="4432378"/>
              <a:chExt cx="697578" cy="754853"/>
            </a:xfrm>
          </p:grpSpPr>
          <p:cxnSp>
            <p:nvCxnSpPr>
              <p:cNvPr id="35" name="Gerade Verbindung 34"/>
              <p:cNvCxnSpPr/>
              <p:nvPr/>
            </p:nvCxnSpPr>
            <p:spPr>
              <a:xfrm>
                <a:off x="7857709" y="4432378"/>
                <a:ext cx="521962" cy="183714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7764923" y="4648238"/>
                <a:ext cx="265719" cy="91889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H="1">
                <a:off x="7926798" y="4743012"/>
                <a:ext cx="98074" cy="199033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H="1">
                <a:off x="8200830" y="4604074"/>
                <a:ext cx="189898" cy="430276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ihandform 38"/>
              <p:cNvSpPr/>
              <p:nvPr/>
            </p:nvSpPr>
            <p:spPr>
              <a:xfrm>
                <a:off x="7693150" y="4486287"/>
                <a:ext cx="494218" cy="700944"/>
              </a:xfrm>
              <a:custGeom>
                <a:avLst/>
                <a:gdLst>
                  <a:gd name="connsiteX0" fmla="*/ 0 w 494218"/>
                  <a:gd name="connsiteY0" fmla="*/ 0 h 700944"/>
                  <a:gd name="connsiteX1" fmla="*/ 227879 w 494218"/>
                  <a:gd name="connsiteY1" fmla="*/ 80767 h 700944"/>
                  <a:gd name="connsiteX2" fmla="*/ 386529 w 494218"/>
                  <a:gd name="connsiteY2" fmla="*/ 141343 h 700944"/>
                  <a:gd name="connsiteX3" fmla="*/ 473065 w 494218"/>
                  <a:gd name="connsiteY3" fmla="*/ 196149 h 700944"/>
                  <a:gd name="connsiteX4" fmla="*/ 484603 w 494218"/>
                  <a:gd name="connsiteY4" fmla="*/ 262494 h 700944"/>
                  <a:gd name="connsiteX5" fmla="*/ 415374 w 494218"/>
                  <a:gd name="connsiteY5" fmla="*/ 444220 h 700944"/>
                  <a:gd name="connsiteX6" fmla="*/ 282685 w 494218"/>
                  <a:gd name="connsiteY6" fmla="*/ 700944 h 70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218" h="700944">
                    <a:moveTo>
                      <a:pt x="0" y="0"/>
                    </a:moveTo>
                    <a:lnTo>
                      <a:pt x="227879" y="80767"/>
                    </a:lnTo>
                    <a:cubicBezTo>
                      <a:pt x="292300" y="104324"/>
                      <a:pt x="345665" y="122113"/>
                      <a:pt x="386529" y="141343"/>
                    </a:cubicBezTo>
                    <a:cubicBezTo>
                      <a:pt x="427393" y="160573"/>
                      <a:pt x="456719" y="175957"/>
                      <a:pt x="473065" y="196149"/>
                    </a:cubicBezTo>
                    <a:cubicBezTo>
                      <a:pt x="489411" y="216341"/>
                      <a:pt x="494218" y="221149"/>
                      <a:pt x="484603" y="262494"/>
                    </a:cubicBezTo>
                    <a:cubicBezTo>
                      <a:pt x="474988" y="303839"/>
                      <a:pt x="449027" y="371145"/>
                      <a:pt x="415374" y="444220"/>
                    </a:cubicBezTo>
                    <a:cubicBezTo>
                      <a:pt x="381721" y="517295"/>
                      <a:pt x="332203" y="609119"/>
                      <a:pt x="282685" y="700944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251520" y="2636912"/>
              <a:ext cx="2592288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60000" y="2700000"/>
              <a:ext cx="23649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of 360°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Figure of eight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Inclines with a turn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60000" y="2700000"/>
            <a:ext cx="6643744" cy="3321288"/>
            <a:chOff x="360000" y="2700000"/>
            <a:chExt cx="6643744" cy="3321288"/>
          </a:xfrm>
        </p:grpSpPr>
        <p:grpSp>
          <p:nvGrpSpPr>
            <p:cNvPr id="41" name="Gruppieren 53"/>
            <p:cNvGrpSpPr/>
            <p:nvPr/>
          </p:nvGrpSpPr>
          <p:grpSpPr>
            <a:xfrm>
              <a:off x="6329943" y="5132990"/>
              <a:ext cx="673801" cy="476408"/>
              <a:chOff x="6329943" y="5132990"/>
              <a:chExt cx="673801" cy="476408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6588476" y="5155607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6836546" y="5302718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6657223" y="5507040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6417325" y="5362332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" name="Gruppieren 43"/>
              <p:cNvGrpSpPr/>
              <p:nvPr/>
            </p:nvGrpSpPr>
            <p:grpSpPr>
              <a:xfrm>
                <a:off x="6329943" y="5132990"/>
                <a:ext cx="673801" cy="420578"/>
                <a:chOff x="4904904" y="5002362"/>
                <a:chExt cx="673801" cy="420578"/>
              </a:xfrm>
            </p:grpSpPr>
            <p:sp>
              <p:nvSpPr>
                <p:cNvPr id="49" name="Freihandform 48"/>
                <p:cNvSpPr/>
                <p:nvPr/>
              </p:nvSpPr>
              <p:spPr>
                <a:xfrm>
                  <a:off x="4967182" y="5050834"/>
                  <a:ext cx="611523" cy="372106"/>
                </a:xfrm>
                <a:custGeom>
                  <a:avLst/>
                  <a:gdLst>
                    <a:gd name="connsiteX0" fmla="*/ 611523 w 611523"/>
                    <a:gd name="connsiteY0" fmla="*/ 372106 h 372106"/>
                    <a:gd name="connsiteX1" fmla="*/ 299993 w 611523"/>
                    <a:gd name="connsiteY1" fmla="*/ 144227 h 372106"/>
                    <a:gd name="connsiteX2" fmla="*/ 392298 w 611523"/>
                    <a:gd name="connsiteY2" fmla="*/ 224994 h 372106"/>
                    <a:gd name="connsiteX3" fmla="*/ 389414 w 611523"/>
                    <a:gd name="connsiteY3" fmla="*/ 262493 h 372106"/>
                    <a:gd name="connsiteX4" fmla="*/ 343261 w 611523"/>
                    <a:gd name="connsiteY4" fmla="*/ 268263 h 372106"/>
                    <a:gd name="connsiteX5" fmla="*/ 248071 w 611523"/>
                    <a:gd name="connsiteY5" fmla="*/ 216341 h 372106"/>
                    <a:gd name="connsiteX6" fmla="*/ 152881 w 611523"/>
                    <a:gd name="connsiteY6" fmla="*/ 115382 h 372106"/>
                    <a:gd name="connsiteX7" fmla="*/ 0 w 611523"/>
                    <a:gd name="connsiteY7" fmla="*/ 0 h 372106"/>
                    <a:gd name="connsiteX8" fmla="*/ 0 w 611523"/>
                    <a:gd name="connsiteY8" fmla="*/ 0 h 372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1523" h="372106">
                      <a:moveTo>
                        <a:pt x="611523" y="372106"/>
                      </a:moveTo>
                      <a:lnTo>
                        <a:pt x="299993" y="144227"/>
                      </a:lnTo>
                      <a:cubicBezTo>
                        <a:pt x="263456" y="119708"/>
                        <a:pt x="377395" y="205283"/>
                        <a:pt x="392298" y="224994"/>
                      </a:cubicBezTo>
                      <a:cubicBezTo>
                        <a:pt x="407201" y="244705"/>
                        <a:pt x="397587" y="255282"/>
                        <a:pt x="389414" y="262493"/>
                      </a:cubicBezTo>
                      <a:cubicBezTo>
                        <a:pt x="381241" y="269704"/>
                        <a:pt x="366818" y="275955"/>
                        <a:pt x="343261" y="268263"/>
                      </a:cubicBezTo>
                      <a:cubicBezTo>
                        <a:pt x="319704" y="260571"/>
                        <a:pt x="279801" y="241821"/>
                        <a:pt x="248071" y="216341"/>
                      </a:cubicBezTo>
                      <a:cubicBezTo>
                        <a:pt x="216341" y="190861"/>
                        <a:pt x="194226" y="151439"/>
                        <a:pt x="152881" y="115382"/>
                      </a:cubicBezTo>
                      <a:cubicBezTo>
                        <a:pt x="111536" y="7932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FF0000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0" name="Gerade Verbindung 49"/>
                <p:cNvCxnSpPr/>
                <p:nvPr/>
              </p:nvCxnSpPr>
              <p:spPr>
                <a:xfrm flipH="1" flipV="1">
                  <a:off x="4904904" y="5002362"/>
                  <a:ext cx="66675" cy="5238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Rechteck 41"/>
            <p:cNvSpPr/>
            <p:nvPr/>
          </p:nvSpPr>
          <p:spPr>
            <a:xfrm>
              <a:off x="395536" y="2708920"/>
              <a:ext cx="2304256" cy="331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60000" y="2700000"/>
              <a:ext cx="268547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of 360°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Figure of eight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Inclines with a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for turn of 180°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79512" y="2667000"/>
            <a:ext cx="5435393" cy="3930352"/>
            <a:chOff x="179512" y="2667000"/>
            <a:chExt cx="5435393" cy="3930352"/>
          </a:xfrm>
        </p:grpSpPr>
        <p:grpSp>
          <p:nvGrpSpPr>
            <p:cNvPr id="52" name="Gruppieren 54"/>
            <p:cNvGrpSpPr/>
            <p:nvPr/>
          </p:nvGrpSpPr>
          <p:grpSpPr>
            <a:xfrm>
              <a:off x="4941104" y="5270035"/>
              <a:ext cx="673801" cy="420578"/>
              <a:chOff x="4941104" y="5270035"/>
              <a:chExt cx="673801" cy="420578"/>
            </a:xfrm>
          </p:grpSpPr>
          <p:sp>
            <p:nvSpPr>
              <p:cNvPr id="55" name="Ellipse 20"/>
              <p:cNvSpPr/>
              <p:nvPr/>
            </p:nvSpPr>
            <p:spPr>
              <a:xfrm>
                <a:off x="4954381" y="5344544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Ellipse 21"/>
              <p:cNvSpPr/>
              <p:nvPr/>
            </p:nvSpPr>
            <p:spPr>
              <a:xfrm>
                <a:off x="4965438" y="5586365"/>
                <a:ext cx="109182" cy="10235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uppieren 44"/>
              <p:cNvGrpSpPr/>
              <p:nvPr/>
            </p:nvGrpSpPr>
            <p:grpSpPr>
              <a:xfrm rot="19373424">
                <a:off x="4941104" y="5270035"/>
                <a:ext cx="673801" cy="420578"/>
                <a:chOff x="4904904" y="5002362"/>
                <a:chExt cx="673801" cy="420578"/>
              </a:xfrm>
            </p:grpSpPr>
            <p:sp>
              <p:nvSpPr>
                <p:cNvPr id="58" name="Freihandform 57"/>
                <p:cNvSpPr/>
                <p:nvPr/>
              </p:nvSpPr>
              <p:spPr>
                <a:xfrm>
                  <a:off x="4967182" y="5050834"/>
                  <a:ext cx="611523" cy="372106"/>
                </a:xfrm>
                <a:custGeom>
                  <a:avLst/>
                  <a:gdLst>
                    <a:gd name="connsiteX0" fmla="*/ 611523 w 611523"/>
                    <a:gd name="connsiteY0" fmla="*/ 372106 h 372106"/>
                    <a:gd name="connsiteX1" fmla="*/ 299993 w 611523"/>
                    <a:gd name="connsiteY1" fmla="*/ 144227 h 372106"/>
                    <a:gd name="connsiteX2" fmla="*/ 392298 w 611523"/>
                    <a:gd name="connsiteY2" fmla="*/ 224994 h 372106"/>
                    <a:gd name="connsiteX3" fmla="*/ 389414 w 611523"/>
                    <a:gd name="connsiteY3" fmla="*/ 262493 h 372106"/>
                    <a:gd name="connsiteX4" fmla="*/ 343261 w 611523"/>
                    <a:gd name="connsiteY4" fmla="*/ 268263 h 372106"/>
                    <a:gd name="connsiteX5" fmla="*/ 248071 w 611523"/>
                    <a:gd name="connsiteY5" fmla="*/ 216341 h 372106"/>
                    <a:gd name="connsiteX6" fmla="*/ 152881 w 611523"/>
                    <a:gd name="connsiteY6" fmla="*/ 115382 h 372106"/>
                    <a:gd name="connsiteX7" fmla="*/ 0 w 611523"/>
                    <a:gd name="connsiteY7" fmla="*/ 0 h 372106"/>
                    <a:gd name="connsiteX8" fmla="*/ 0 w 611523"/>
                    <a:gd name="connsiteY8" fmla="*/ 0 h 372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1523" h="372106">
                      <a:moveTo>
                        <a:pt x="611523" y="372106"/>
                      </a:moveTo>
                      <a:lnTo>
                        <a:pt x="299993" y="144227"/>
                      </a:lnTo>
                      <a:cubicBezTo>
                        <a:pt x="263456" y="119708"/>
                        <a:pt x="377395" y="205283"/>
                        <a:pt x="392298" y="224994"/>
                      </a:cubicBezTo>
                      <a:cubicBezTo>
                        <a:pt x="407201" y="244705"/>
                        <a:pt x="397587" y="255282"/>
                        <a:pt x="389414" y="262493"/>
                      </a:cubicBezTo>
                      <a:cubicBezTo>
                        <a:pt x="381241" y="269704"/>
                        <a:pt x="366818" y="275955"/>
                        <a:pt x="343261" y="268263"/>
                      </a:cubicBezTo>
                      <a:cubicBezTo>
                        <a:pt x="319704" y="260571"/>
                        <a:pt x="279801" y="241821"/>
                        <a:pt x="248071" y="216341"/>
                      </a:cubicBezTo>
                      <a:cubicBezTo>
                        <a:pt x="216341" y="190861"/>
                        <a:pt x="194226" y="151439"/>
                        <a:pt x="152881" y="115382"/>
                      </a:cubicBezTo>
                      <a:cubicBezTo>
                        <a:pt x="111536" y="7932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FF0000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9" name="Gerade Verbindung 58"/>
                <p:cNvCxnSpPr/>
                <p:nvPr/>
              </p:nvCxnSpPr>
              <p:spPr>
                <a:xfrm flipH="1" flipV="1">
                  <a:off x="4904904" y="5002362"/>
                  <a:ext cx="66675" cy="5238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chteck 52"/>
            <p:cNvSpPr/>
            <p:nvPr/>
          </p:nvSpPr>
          <p:spPr>
            <a:xfrm>
              <a:off x="179512" y="2667000"/>
              <a:ext cx="2706563" cy="3930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360000" y="2700000"/>
              <a:ext cx="268547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of 360°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Figure of eight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Inclines with a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for turn of 180°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Inversion door</a:t>
              </a:r>
            </a:p>
            <a:p>
              <a:endParaRPr lang="en-GB" dirty="0"/>
            </a:p>
          </p:txBody>
        </p:sp>
      </p:grpSp>
      <p:graphicFrame>
        <p:nvGraphicFramePr>
          <p:cNvPr id="60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Evaluation I</a:t>
            </a:r>
            <a:endParaRPr lang="en-US" sz="1600" b="1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360000" y="2700000"/>
            <a:ext cx="4439249" cy="2886214"/>
            <a:chOff x="360000" y="2700000"/>
            <a:chExt cx="4439249" cy="2886214"/>
          </a:xfrm>
        </p:grpSpPr>
        <p:sp>
          <p:nvSpPr>
            <p:cNvPr id="62" name="Ellipse 61"/>
            <p:cNvSpPr/>
            <p:nvPr/>
          </p:nvSpPr>
          <p:spPr>
            <a:xfrm>
              <a:off x="4399411" y="4209843"/>
              <a:ext cx="109182" cy="10235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690067" y="4203719"/>
              <a:ext cx="109182" cy="10235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Gerade Verbindung 63"/>
            <p:cNvCxnSpPr/>
            <p:nvPr/>
          </p:nvCxnSpPr>
          <p:spPr>
            <a:xfrm flipV="1">
              <a:off x="4593669" y="4068045"/>
              <a:ext cx="4288" cy="330609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hteck 66"/>
            <p:cNvSpPr/>
            <p:nvPr/>
          </p:nvSpPr>
          <p:spPr>
            <a:xfrm>
              <a:off x="393204" y="2727201"/>
              <a:ext cx="2490539" cy="2859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360000" y="2700000"/>
              <a:ext cx="268547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Start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of 360°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Figure of eight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Inclines with a turn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Square for turn of 180°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Inversion door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latin typeface="Calibri" pitchFamily="34" charset="0"/>
                </a:rPr>
                <a:t>Goal</a:t>
              </a:r>
            </a:p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77297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Subjects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Two groups of five subjects each (A/B ↔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with/without driving assistance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Age varies from </a:t>
            </a:r>
            <a:r>
              <a:rPr lang="en-US" b="1" dirty="0" smtClean="0">
                <a:latin typeface="Calibri" pitchFamily="34" charset="0"/>
              </a:rPr>
              <a:t>17</a:t>
            </a:r>
            <a:r>
              <a:rPr lang="en-US" dirty="0" smtClean="0">
                <a:latin typeface="Calibri" pitchFamily="34" charset="0"/>
              </a:rPr>
              <a:t> to </a:t>
            </a:r>
            <a:r>
              <a:rPr lang="en-US" b="1" dirty="0" smtClean="0">
                <a:latin typeface="Calibri" pitchFamily="34" charset="0"/>
              </a:rPr>
              <a:t>72</a:t>
            </a:r>
            <a:r>
              <a:rPr lang="en-US" dirty="0" smtClean="0">
                <a:latin typeface="Calibri" pitchFamily="34" charset="0"/>
              </a:rPr>
              <a:t> years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Wheelchair experience ranges from </a:t>
            </a:r>
            <a:r>
              <a:rPr lang="en-US" b="1" dirty="0" smtClean="0">
                <a:latin typeface="Calibri" pitchFamily="34" charset="0"/>
              </a:rPr>
              <a:t>none</a:t>
            </a:r>
            <a:r>
              <a:rPr lang="en-US" dirty="0" smtClean="0">
                <a:latin typeface="Calibri" pitchFamily="34" charset="0"/>
              </a:rPr>
              <a:t> to </a:t>
            </a:r>
            <a:r>
              <a:rPr lang="en-US" b="1" dirty="0" smtClean="0">
                <a:latin typeface="Calibri" pitchFamily="34" charset="0"/>
              </a:rPr>
              <a:t>43</a:t>
            </a:r>
            <a:r>
              <a:rPr lang="en-US" dirty="0" smtClean="0">
                <a:latin typeface="Calibri" pitchFamily="34" charset="0"/>
              </a:rPr>
              <a:t> years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Comparable impairments in A/B:</a:t>
            </a:r>
          </a:p>
        </p:txBody>
      </p:sp>
      <p:pic>
        <p:nvPicPr>
          <p:cNvPr id="75" name="Grafik 74" descr="human_bod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000" y="3695273"/>
            <a:ext cx="1475859" cy="2951719"/>
          </a:xfrm>
          <a:prstGeom prst="rect">
            <a:avLst/>
          </a:prstGeom>
        </p:spPr>
      </p:pic>
      <p:sp>
        <p:nvSpPr>
          <p:cNvPr id="76" name="Textfeld 75"/>
          <p:cNvSpPr txBox="1"/>
          <p:nvPr/>
        </p:nvSpPr>
        <p:spPr>
          <a:xfrm>
            <a:off x="115909" y="3598223"/>
            <a:ext cx="151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hemiparesis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weakness of</a:t>
            </a:r>
            <a:br>
              <a:rPr lang="en-GB" dirty="0" smtClean="0"/>
            </a:br>
            <a:r>
              <a:rPr lang="en-GB" dirty="0" smtClean="0"/>
              <a:t>one body-side</a:t>
            </a:r>
          </a:p>
        </p:txBody>
      </p:sp>
      <p:pic>
        <p:nvPicPr>
          <p:cNvPr id="77" name="Grafik 76" descr="human_bod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4000" y="3697200"/>
            <a:ext cx="1475859" cy="2951718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2448000" y="3600000"/>
            <a:ext cx="215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paraplegia</a:t>
            </a:r>
            <a:r>
              <a:rPr lang="en-GB" dirty="0" smtClean="0"/>
              <a:t>:</a:t>
            </a:r>
          </a:p>
          <a:p>
            <a:r>
              <a:rPr lang="en-GB" dirty="0" smtClean="0"/>
              <a:t>impairment in motor</a:t>
            </a:r>
            <a:br>
              <a:rPr lang="en-GB" dirty="0" smtClean="0"/>
            </a:br>
            <a:r>
              <a:rPr lang="en-GB" dirty="0" smtClean="0"/>
              <a:t>or sensory function</a:t>
            </a:r>
          </a:p>
        </p:txBody>
      </p:sp>
      <p:pic>
        <p:nvPicPr>
          <p:cNvPr id="79" name="Grafik 78" descr="human_bod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00" y="3697200"/>
            <a:ext cx="1475859" cy="2951718"/>
          </a:xfrm>
          <a:prstGeom prst="rect">
            <a:avLst/>
          </a:prstGeom>
        </p:spPr>
      </p:pic>
      <p:sp>
        <p:nvSpPr>
          <p:cNvPr id="80" name="Textfeld 79"/>
          <p:cNvSpPr txBox="1"/>
          <p:nvPr/>
        </p:nvSpPr>
        <p:spPr>
          <a:xfrm>
            <a:off x="5508000" y="3600000"/>
            <a:ext cx="2304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ataxia</a:t>
            </a:r>
            <a:r>
              <a:rPr lang="en-GB" dirty="0" smtClean="0"/>
              <a:t>:</a:t>
            </a:r>
          </a:p>
          <a:p>
            <a:r>
              <a:rPr lang="en-GB" dirty="0" smtClean="0"/>
              <a:t>problems coordinating</a:t>
            </a:r>
            <a:br>
              <a:rPr lang="en-GB" dirty="0" smtClean="0"/>
            </a:br>
            <a:r>
              <a:rPr lang="en-GB" dirty="0" smtClean="0"/>
              <a:t>muscle movement</a:t>
            </a:r>
          </a:p>
        </p:txBody>
      </p:sp>
      <p:graphicFrame>
        <p:nvGraphicFramePr>
          <p:cNvPr id="81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Evaluation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360363" y="1439863"/>
            <a:ext cx="82483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Procedure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Collect data about test person, e.g. age, gender, physical/cognitive impairments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Ask for informed consent to evaluate data and material such as photos, etc.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Subjects scheduled for </a:t>
            </a:r>
            <a:r>
              <a:rPr lang="en-US" b="1" dirty="0" smtClean="0">
                <a:latin typeface="Calibri" pitchFamily="34" charset="0"/>
              </a:rPr>
              <a:t>5 sessions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Session comprises </a:t>
            </a:r>
            <a:r>
              <a:rPr lang="en-US" b="1" dirty="0" smtClean="0">
                <a:latin typeface="Calibri" pitchFamily="34" charset="0"/>
              </a:rPr>
              <a:t>30 min hand-joystick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</a:rPr>
              <a:t>30 min head-joystick</a:t>
            </a:r>
            <a:br>
              <a:rPr lang="en-US" b="1" dirty="0" smtClean="0">
                <a:latin typeface="Calibri" pitchFamily="34" charset="0"/>
              </a:rPr>
            </a:b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Complete obstacle stations vs. good lap times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Log: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controller input: 	</a:t>
            </a:r>
            <a:r>
              <a:rPr lang="en-US" b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</a:rPr>
              <a:t>ω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estimated pose: 	</a:t>
            </a:r>
            <a:r>
              <a:rPr lang="en-US" b="1" dirty="0" smtClean="0">
                <a:latin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y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</a:rPr>
              <a:t>θ</a:t>
            </a:r>
            <a:endParaRPr lang="de-DE" b="1" dirty="0" smtClean="0">
              <a:latin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number of collisions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 number of neglected, aborted, or falsely  executed obstacles</a:t>
            </a:r>
          </a:p>
        </p:txBody>
      </p:sp>
      <p:graphicFrame>
        <p:nvGraphicFramePr>
          <p:cNvPr id="5" name="Group 39"/>
          <p:cNvGraphicFramePr>
            <a:graphicFrameLocks noGrp="1"/>
          </p:cNvGraphicFramePr>
          <p:nvPr/>
        </p:nvGraphicFramePr>
        <p:xfrm>
          <a:off x="0" y="836613"/>
          <a:ext cx="9144000" cy="3762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System Overview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Driving Assistance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Filter 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3D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0" y="837695"/>
            <a:ext cx="2286000" cy="36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/>
              <a:t>Evaluation III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Bildschirmpräsentation (4:3)</PresentationFormat>
  <Paragraphs>251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Larissa-Design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Christian Mandel</cp:lastModifiedBy>
  <cp:revision>176</cp:revision>
  <dcterms:created xsi:type="dcterms:W3CDTF">2012-09-24T08:36:54Z</dcterms:created>
  <dcterms:modified xsi:type="dcterms:W3CDTF">2012-10-15T15:23:12Z</dcterms:modified>
</cp:coreProperties>
</file>